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8" r:id="rId3"/>
    <p:sldId id="259" r:id="rId4"/>
    <p:sldId id="265" r:id="rId5"/>
    <p:sldId id="260" r:id="rId6"/>
    <p:sldId id="261" r:id="rId7"/>
    <p:sldId id="262" r:id="rId8"/>
    <p:sldId id="263" r:id="rId9"/>
    <p:sldId id="264"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0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C2E02-D20E-4D82-930B-336D9A95C49D}" type="datetimeFigureOut">
              <a:rPr lang="ru-RU" smtClean="0"/>
              <a:t>27.04.2020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9658D-8A5F-4163-8192-C615A28661C5}" type="slidenum">
              <a:rPr lang="ru-RU" smtClean="0"/>
              <a:t>‹#›</a:t>
            </a:fld>
            <a:endParaRPr lang="ru-RU" dirty="0"/>
          </a:p>
        </p:txBody>
      </p:sp>
    </p:spTree>
    <p:extLst>
      <p:ext uri="{BB962C8B-B14F-4D97-AF65-F5344CB8AC3E}">
        <p14:creationId xmlns:p14="http://schemas.microsoft.com/office/powerpoint/2010/main" val="314170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64EB8FAF-A362-445F-A73C-6D9E886A9B6A}" type="datetimeFigureOut">
              <a:rPr lang="ru-RU" smtClean="0"/>
              <a:t>27.04.2020</a:t>
            </a:fld>
            <a:endParaRPr lang="ru-RU" dirty="0"/>
          </a:p>
        </p:txBody>
      </p:sp>
      <p:sp>
        <p:nvSpPr>
          <p:cNvPr id="20" name="Нижний колонтитул 19"/>
          <p:cNvSpPr>
            <a:spLocks noGrp="1"/>
          </p:cNvSpPr>
          <p:nvPr>
            <p:ph type="ftr" sz="quarter" idx="11"/>
          </p:nvPr>
        </p:nvSpPr>
        <p:spPr/>
        <p:txBody>
          <a:bodyPr/>
          <a:lstStyle/>
          <a:p>
            <a:endParaRPr lang="ru-RU" dirty="0"/>
          </a:p>
        </p:txBody>
      </p:sp>
      <p:sp>
        <p:nvSpPr>
          <p:cNvPr id="10" name="Номер слайда 9"/>
          <p:cNvSpPr>
            <a:spLocks noGrp="1"/>
          </p:cNvSpPr>
          <p:nvPr>
            <p:ph type="sldNum" sz="quarter" idx="12"/>
          </p:nvPr>
        </p:nvSpPr>
        <p:spPr/>
        <p:txBody>
          <a:bodyPr/>
          <a:lstStyle/>
          <a:p>
            <a:fld id="{F33A239F-0751-451E-B767-CBAA48E6FF52}" type="slidenum">
              <a:rPr lang="ru-RU" smtClean="0"/>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4EB8FAF-A362-445F-A73C-6D9E886A9B6A}" type="datetimeFigureOut">
              <a:rPr lang="ru-RU" smtClean="0"/>
              <a:t>27.04.2020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3A239F-0751-451E-B767-CBAA48E6FF52}"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4EB8FAF-A362-445F-A73C-6D9E886A9B6A}" type="datetimeFigureOut">
              <a:rPr lang="ru-RU" smtClean="0"/>
              <a:t>27.04.2020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3A239F-0751-451E-B767-CBAA48E6FF52}"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4EB8FAF-A362-445F-A73C-6D9E886A9B6A}" type="datetimeFigureOut">
              <a:rPr lang="ru-RU" smtClean="0"/>
              <a:t>27.04.2020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3A239F-0751-451E-B767-CBAA48E6FF52}"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4EB8FAF-A362-445F-A73C-6D9E886A9B6A}" type="datetimeFigureOut">
              <a:rPr lang="ru-RU" smtClean="0"/>
              <a:t>27.04.2020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3A239F-0751-451E-B767-CBAA48E6FF52}" type="slidenum">
              <a:rPr lang="ru-RU" smtClean="0"/>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4EB8FAF-A362-445F-A73C-6D9E886A9B6A}" type="datetimeFigureOut">
              <a:rPr lang="ru-RU" smtClean="0"/>
              <a:t>27.04.2020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3A239F-0751-451E-B767-CBAA48E6FF52}"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4EB8FAF-A362-445F-A73C-6D9E886A9B6A}" type="datetimeFigureOut">
              <a:rPr lang="ru-RU" smtClean="0"/>
              <a:t>27.04.2020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33A239F-0751-451E-B767-CBAA48E6FF52}"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4EB8FAF-A362-445F-A73C-6D9E886A9B6A}" type="datetimeFigureOut">
              <a:rPr lang="ru-RU" smtClean="0"/>
              <a:t>27.04.2020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33A239F-0751-451E-B767-CBAA48E6FF52}"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Дата 1"/>
          <p:cNvSpPr>
            <a:spLocks noGrp="1"/>
          </p:cNvSpPr>
          <p:nvPr>
            <p:ph type="dt" sz="half" idx="10"/>
          </p:nvPr>
        </p:nvSpPr>
        <p:spPr/>
        <p:txBody>
          <a:bodyPr/>
          <a:lstStyle/>
          <a:p>
            <a:fld id="{64EB8FAF-A362-445F-A73C-6D9E886A9B6A}" type="datetimeFigureOut">
              <a:rPr lang="ru-RU" smtClean="0"/>
              <a:t>27.04.2020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3A239F-0751-451E-B767-CBAA48E6FF52}" type="slidenum">
              <a:rPr lang="ru-RU" smtClean="0"/>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4EB8FAF-A362-445F-A73C-6D9E886A9B6A}" type="datetimeFigureOut">
              <a:rPr lang="ru-RU" smtClean="0"/>
              <a:t>27.04.2020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3A239F-0751-451E-B767-CBAA48E6FF52}"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4EB8FAF-A362-445F-A73C-6D9E886A9B6A}" type="datetimeFigureOut">
              <a:rPr lang="ru-RU" smtClean="0"/>
              <a:t>27.04.2020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3A239F-0751-451E-B767-CBAA48E6FF52}" type="slidenum">
              <a:rPr lang="ru-RU" smtClean="0"/>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dirty="0"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EB8FAF-A362-445F-A73C-6D9E886A9B6A}" type="datetimeFigureOut">
              <a:rPr lang="ru-RU" smtClean="0"/>
              <a:t>27.04.2020</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3A239F-0751-451E-B767-CBAA48E6FF52}" type="slidenum">
              <a:rPr lang="ru-RU" smtClean="0"/>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Админ\Downloads\1579630118_17-p-uchebnie-foni-dlya-detei-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 y="0"/>
            <a:ext cx="9141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051720" y="1556792"/>
            <a:ext cx="6336704" cy="4392488"/>
          </a:xfrm>
        </p:spPr>
        <p:txBody>
          <a:bodyPr>
            <a:normAutofit/>
          </a:bodyPr>
          <a:lstStyle/>
          <a:p>
            <a:pPr algn="ctr"/>
            <a:r>
              <a:rPr lang="ru-RU" sz="5400" b="1" dirty="0" smtClean="0">
                <a:solidFill>
                  <a:schemeClr val="bg1"/>
                </a:solidFill>
              </a:rPr>
              <a:t>Билингвизм. Русско-тувинское двуязычие.</a:t>
            </a:r>
            <a:br>
              <a:rPr lang="ru-RU" sz="5400" b="1" dirty="0" smtClean="0">
                <a:solidFill>
                  <a:schemeClr val="bg1"/>
                </a:solidFill>
              </a:rPr>
            </a:br>
            <a:r>
              <a:rPr lang="ru-RU" sz="1800" b="1" dirty="0" smtClean="0">
                <a:solidFill>
                  <a:schemeClr val="bg1"/>
                </a:solidFill>
              </a:rPr>
              <a:t>Учитель-логопед </a:t>
            </a:r>
            <a:r>
              <a:rPr lang="ru-RU" sz="1800" b="1" dirty="0" err="1" smtClean="0">
                <a:solidFill>
                  <a:schemeClr val="bg1"/>
                </a:solidFill>
              </a:rPr>
              <a:t>Ооржак</a:t>
            </a:r>
            <a:r>
              <a:rPr lang="ru-RU" sz="1800" b="1" dirty="0" smtClean="0">
                <a:solidFill>
                  <a:schemeClr val="bg1"/>
                </a:solidFill>
              </a:rPr>
              <a:t> А.А.</a:t>
            </a:r>
            <a:endParaRPr lang="ru-RU" sz="5400" b="1" dirty="0">
              <a:solidFill>
                <a:schemeClr val="bg1"/>
              </a:solidFill>
            </a:endParaRPr>
          </a:p>
        </p:txBody>
      </p:sp>
    </p:spTree>
    <p:extLst>
      <p:ext uri="{BB962C8B-B14F-4D97-AF65-F5344CB8AC3E}">
        <p14:creationId xmlns:p14="http://schemas.microsoft.com/office/powerpoint/2010/main" val="70805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дмин\Downloads\1579630118_17-p-uchebnie-foni-dlya-detei-3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123728" y="1988840"/>
            <a:ext cx="6809960" cy="3168352"/>
          </a:xfrm>
        </p:spPr>
        <p:txBody>
          <a:bodyPr>
            <a:normAutofit/>
          </a:bodyPr>
          <a:lstStyle/>
          <a:p>
            <a:r>
              <a:rPr lang="ru-RU" sz="4800" b="1" dirty="0" smtClean="0"/>
              <a:t>Спасибо за внимание!</a:t>
            </a:r>
            <a:endParaRPr lang="ru-RU" sz="4800" b="1" dirty="0"/>
          </a:p>
        </p:txBody>
      </p:sp>
    </p:spTree>
    <p:extLst>
      <p:ext uri="{BB962C8B-B14F-4D97-AF65-F5344CB8AC3E}">
        <p14:creationId xmlns:p14="http://schemas.microsoft.com/office/powerpoint/2010/main" val="1570470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Админ\Downloads\1579630118_17-p-uchebnie-foni-dlya-detei-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051720" y="188640"/>
            <a:ext cx="6881968" cy="3960440"/>
          </a:xfrm>
        </p:spPr>
        <p:txBody>
          <a:bodyPr>
            <a:normAutofit/>
          </a:bodyPr>
          <a:lstStyle/>
          <a:p>
            <a:r>
              <a:rPr lang="ru-RU" sz="3600" dirty="0" smtClean="0">
                <a:solidFill>
                  <a:srgbClr val="C00000"/>
                </a:solidFill>
              </a:rPr>
              <a:t>Билингвизм</a:t>
            </a:r>
            <a:r>
              <a:rPr lang="ru-RU" sz="3600" dirty="0" smtClean="0">
                <a:solidFill>
                  <a:schemeClr val="bg1"/>
                </a:solidFill>
              </a:rPr>
              <a:t> </a:t>
            </a:r>
            <a:r>
              <a:rPr lang="ru-RU" sz="3600" dirty="0" smtClean="0">
                <a:solidFill>
                  <a:schemeClr val="tx1"/>
                </a:solidFill>
              </a:rPr>
              <a:t>– это способность употреблять для общения две языковые системы, и между этими языковыми системами возможны различные взаимодействия, в том числе и коммуникативного характера</a:t>
            </a:r>
            <a:endParaRPr lang="ru-RU" sz="3600" dirty="0">
              <a:solidFill>
                <a:schemeClr val="tx1"/>
              </a:solidFill>
            </a:endParaRP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365104"/>
            <a:ext cx="583264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659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Админ\Downloads\1579630118_17-p-uchebnie-foni-dlya-detei-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702939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435608" y="476672"/>
            <a:ext cx="7498080" cy="1656184"/>
          </a:xfrm>
        </p:spPr>
        <p:txBody>
          <a:bodyPr>
            <a:normAutofit/>
          </a:bodyPr>
          <a:lstStyle/>
          <a:p>
            <a:r>
              <a:rPr lang="ru-RU" sz="2400" dirty="0" smtClean="0">
                <a:solidFill>
                  <a:schemeClr val="tx1"/>
                </a:solidFill>
              </a:rPr>
              <a:t>У детей с билингвизмом, владеющих тувинским языком, имеет существенное отличие от лексики дошкольников – </a:t>
            </a:r>
            <a:r>
              <a:rPr lang="ru-RU" sz="2400" dirty="0" err="1" smtClean="0">
                <a:solidFill>
                  <a:schemeClr val="tx1"/>
                </a:solidFill>
              </a:rPr>
              <a:t>монолингвов</a:t>
            </a:r>
            <a:r>
              <a:rPr lang="ru-RU" sz="2400" dirty="0" smtClean="0">
                <a:solidFill>
                  <a:schemeClr val="tx1"/>
                </a:solidFill>
              </a:rPr>
              <a:t> – носителей русского языка:</a:t>
            </a:r>
            <a:endParaRPr lang="ru-RU" sz="2400" dirty="0">
              <a:solidFill>
                <a:schemeClr val="tx1"/>
              </a:solidFill>
            </a:endParaRPr>
          </a:p>
        </p:txBody>
      </p:sp>
      <p:sp>
        <p:nvSpPr>
          <p:cNvPr id="3" name="Объект 2"/>
          <p:cNvSpPr>
            <a:spLocks noGrp="1"/>
          </p:cNvSpPr>
          <p:nvPr>
            <p:ph idx="1"/>
          </p:nvPr>
        </p:nvSpPr>
        <p:spPr>
          <a:xfrm>
            <a:off x="1435608" y="1988840"/>
            <a:ext cx="7498080" cy="4259560"/>
          </a:xfrm>
        </p:spPr>
        <p:txBody>
          <a:bodyPr>
            <a:normAutofit/>
          </a:bodyPr>
          <a:lstStyle/>
          <a:p>
            <a:r>
              <a:rPr lang="ru-RU" sz="2000" dirty="0" smtClean="0"/>
              <a:t>у детей с тувинско-русским билингвизмом отмечается ограниченность словарного запаса;</a:t>
            </a:r>
          </a:p>
          <a:p>
            <a:r>
              <a:rPr lang="ru-RU" sz="2000" dirty="0"/>
              <a:t>с</a:t>
            </a:r>
            <a:r>
              <a:rPr lang="ru-RU" sz="2000" dirty="0" smtClean="0"/>
              <a:t>уществует  расхождение между пассивным и активным словарем;</a:t>
            </a:r>
          </a:p>
          <a:p>
            <a:r>
              <a:rPr lang="ru-RU" sz="2000" dirty="0"/>
              <a:t>о</a:t>
            </a:r>
            <a:r>
              <a:rPr lang="ru-RU" sz="2000" dirty="0" smtClean="0"/>
              <a:t>тмечается смещение слов, относящимся к разным языкам;</a:t>
            </a:r>
          </a:p>
          <a:p>
            <a:r>
              <a:rPr lang="ru-RU" sz="2000" dirty="0"/>
              <a:t>с</a:t>
            </a:r>
            <a:r>
              <a:rPr lang="ru-RU" sz="2000" dirty="0" smtClean="0"/>
              <a:t>уществует трудности актуализации языка.</a:t>
            </a:r>
          </a:p>
          <a:p>
            <a:endParaRPr lang="ru-RU" sz="20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53" b="15979"/>
          <a:stretch/>
        </p:blipFill>
        <p:spPr bwMode="auto">
          <a:xfrm>
            <a:off x="1691680" y="4149080"/>
            <a:ext cx="621926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871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Админ\Downloads\1579630118_17-p-uchebnie-foni-dlya-detei-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46"/>
            <a:ext cx="9144000" cy="683775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835696" y="620688"/>
            <a:ext cx="6696744" cy="3168352"/>
          </a:xfrm>
        </p:spPr>
        <p:txBody>
          <a:bodyPr>
            <a:normAutofit/>
          </a:bodyPr>
          <a:lstStyle/>
          <a:p>
            <a:r>
              <a:rPr lang="ru-RU" sz="2400" b="1" dirty="0"/>
              <a:t>В</a:t>
            </a:r>
            <a:r>
              <a:rPr lang="ru-RU" sz="2400" b="1" dirty="0" smtClean="0"/>
              <a:t> нашей республике, как и в других этнических регионах, существует преимущественно естественный билингвизм.</a:t>
            </a:r>
            <a:br>
              <a:rPr lang="ru-RU" sz="2400" b="1" dirty="0" smtClean="0"/>
            </a:br>
            <a:r>
              <a:rPr lang="ru-RU" sz="2400" b="1" dirty="0" smtClean="0"/>
              <a:t>В семье ребенок общается на тувинском языке, в детском саду и в школе – на русском. </a:t>
            </a:r>
            <a:endParaRPr lang="ru-RU" sz="2400" b="1" dirty="0"/>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72" t="31360" r="6482" b="12613"/>
          <a:stretch/>
        </p:blipFill>
        <p:spPr bwMode="auto">
          <a:xfrm>
            <a:off x="1619672" y="3260188"/>
            <a:ext cx="7468910" cy="360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087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дмин\Downloads\1579630118_17-p-uchebnie-foni-dlya-detei-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448"/>
            <a:ext cx="9144000" cy="746144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435608" y="1772816"/>
            <a:ext cx="7498080" cy="3096344"/>
          </a:xfrm>
        </p:spPr>
        <p:txBody>
          <a:bodyPr>
            <a:normAutofit fontScale="90000"/>
          </a:bodyPr>
          <a:lstStyle/>
          <a:p>
            <a:r>
              <a:rPr lang="ru-RU" sz="2800" dirty="0" smtClean="0">
                <a:solidFill>
                  <a:schemeClr val="tx1"/>
                </a:solidFill>
              </a:rPr>
              <a:t>В ситуации бытового двуязычия  у ребенка обычно наблюдается  равенство двух языков. Родители  не предусматривают  для ребенка полный переход на второй язык, сами смешивают языки, не контролируют, не исправляют речь ребенка. Однако при общении со сверстниками ребенку часто приходится использовать неродной язык, при этом возникают и закрепляются в речи многочисленные ошибки. Именно такой билингвизм характеризуется наибольшими искажениями в фонетической  и лексико-грамматической структуре второго языка.</a:t>
            </a:r>
            <a:endParaRPr lang="ru-RU" sz="2800" dirty="0">
              <a:solidFill>
                <a:schemeClr val="tx1"/>
              </a:solidFill>
            </a:endParaRPr>
          </a:p>
        </p:txBody>
      </p:sp>
    </p:spTree>
    <p:extLst>
      <p:ext uri="{BB962C8B-B14F-4D97-AF65-F5344CB8AC3E}">
        <p14:creationId xmlns:p14="http://schemas.microsoft.com/office/powerpoint/2010/main" val="793942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дмин\Downloads\1579630118_17-p-uchebnie-foni-dlya-detei-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 y="-27384"/>
            <a:ext cx="931834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979712" y="980728"/>
            <a:ext cx="6953976" cy="3672408"/>
          </a:xfrm>
        </p:spPr>
        <p:txBody>
          <a:bodyPr>
            <a:normAutofit/>
          </a:bodyPr>
          <a:lstStyle/>
          <a:p>
            <a:r>
              <a:rPr lang="ru-RU" sz="2400" b="1" dirty="0" smtClean="0">
                <a:solidFill>
                  <a:schemeClr val="tx1">
                    <a:lumMod val="85000"/>
                    <a:lumOff val="15000"/>
                  </a:schemeClr>
                </a:solidFill>
              </a:rPr>
              <a:t>Возможна и ситуация вытеснения  родного языка неродным, который становится доминантным. В этих случаях, если ребенок не имеет проявлений речевой патологии , усваиваются полностью все компоненты языковой системы, но с сохранением некоторых особенностей, отражающих взаимодействие двух языков, акцента. </a:t>
            </a:r>
            <a:endParaRPr lang="ru-RU" sz="2400" b="1" dirty="0">
              <a:solidFill>
                <a:schemeClr val="tx1">
                  <a:lumMod val="85000"/>
                  <a:lumOff val="15000"/>
                </a:schemeClr>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933056"/>
            <a:ext cx="5112568" cy="275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555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Админ\Downloads\1579630118_17-p-uchebnie-foni-dlya-detei-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91680" y="1052736"/>
            <a:ext cx="7242008" cy="1656184"/>
          </a:xfrm>
        </p:spPr>
        <p:txBody>
          <a:bodyPr>
            <a:normAutofit/>
          </a:bodyPr>
          <a:lstStyle/>
          <a:p>
            <a:r>
              <a:rPr lang="ru-RU" sz="2400" dirty="0" smtClean="0"/>
              <a:t>Для полного понимания детского билингвизма и организации  полноценной логопедической работы необходимо учитывать  следующие ситуации:</a:t>
            </a:r>
            <a:endParaRPr lang="ru-RU" sz="2400" dirty="0"/>
          </a:p>
        </p:txBody>
      </p:sp>
      <p:sp>
        <p:nvSpPr>
          <p:cNvPr id="3" name="Объект 2"/>
          <p:cNvSpPr>
            <a:spLocks noGrp="1"/>
          </p:cNvSpPr>
          <p:nvPr>
            <p:ph idx="1"/>
          </p:nvPr>
        </p:nvSpPr>
        <p:spPr>
          <a:xfrm>
            <a:off x="1435608" y="2852936"/>
            <a:ext cx="7498080" cy="3395464"/>
          </a:xfrm>
        </p:spPr>
        <p:txBody>
          <a:bodyPr>
            <a:normAutofit/>
          </a:bodyPr>
          <a:lstStyle/>
          <a:p>
            <a:r>
              <a:rPr lang="ru-RU" sz="2400" dirty="0" smtClean="0"/>
              <a:t>усвоение ребенком второго языка происходит за счет богатой речевой практики в процессе общения с носителями языка без целенаправленного обучения;</a:t>
            </a:r>
          </a:p>
          <a:p>
            <a:r>
              <a:rPr lang="ru-RU" sz="2400" dirty="0" smtClean="0"/>
              <a:t>целенаправленное обучение  второму (неродному) языку под руководством воспитателя, логопеда с помощью специальных методов и приемов работы.</a:t>
            </a:r>
            <a:endParaRPr lang="ru-RU" sz="2400" dirty="0"/>
          </a:p>
        </p:txBody>
      </p:sp>
    </p:spTree>
    <p:extLst>
      <p:ext uri="{BB962C8B-B14F-4D97-AF65-F5344CB8AC3E}">
        <p14:creationId xmlns:p14="http://schemas.microsoft.com/office/powerpoint/2010/main" val="3829794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Админ\Downloads\1579630118_17-p-uchebnie-foni-dlya-detei-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sz="2400" b="1" dirty="0" smtClean="0">
                <a:solidFill>
                  <a:schemeClr val="tx1"/>
                </a:solidFill>
              </a:rPr>
              <a:t>Для реализации коррекционно-образовательных задач параллельно с обучением ребенка второму языку, целесообразно выполнение следующих задач:</a:t>
            </a:r>
            <a:endParaRPr lang="ru-RU" sz="2400" b="1" dirty="0">
              <a:solidFill>
                <a:schemeClr val="tx1"/>
              </a:solidFill>
            </a:endParaRPr>
          </a:p>
        </p:txBody>
      </p:sp>
      <p:sp>
        <p:nvSpPr>
          <p:cNvPr id="3" name="Объект 2"/>
          <p:cNvSpPr>
            <a:spLocks noGrp="1"/>
          </p:cNvSpPr>
          <p:nvPr>
            <p:ph idx="1"/>
          </p:nvPr>
        </p:nvSpPr>
        <p:spPr/>
        <p:txBody>
          <a:bodyPr>
            <a:normAutofit/>
          </a:bodyPr>
          <a:lstStyle/>
          <a:p>
            <a:r>
              <a:rPr lang="ru-RU" sz="2400" dirty="0"/>
              <a:t>о</a:t>
            </a:r>
            <a:r>
              <a:rPr lang="ru-RU" sz="2400" dirty="0" smtClean="0"/>
              <a:t>пределить влияние родителей на развитие ребенка и на основе этого скоординировать коррекционно-воспитательную работу логопеда и семьи;</a:t>
            </a:r>
          </a:p>
          <a:p>
            <a:r>
              <a:rPr lang="ru-RU" sz="2400" dirty="0"/>
              <a:t>п</a:t>
            </a:r>
            <a:r>
              <a:rPr lang="ru-RU" sz="2400" dirty="0" smtClean="0"/>
              <a:t>ознакомить родителей с объемом знаний для успешной подготовки ребенка к школе;</a:t>
            </a:r>
          </a:p>
          <a:p>
            <a:r>
              <a:rPr lang="ru-RU" sz="2400" dirty="0"/>
              <a:t>п</a:t>
            </a:r>
            <a:r>
              <a:rPr lang="ru-RU" sz="2400" dirty="0" smtClean="0"/>
              <a:t>ривлечь родителей к активному участию в коррекционно-воспитательной работе по исправлению речевых нарушений у детей;</a:t>
            </a:r>
          </a:p>
          <a:p>
            <a:r>
              <a:rPr lang="ru-RU" sz="2400" dirty="0"/>
              <a:t>п</a:t>
            </a:r>
            <a:r>
              <a:rPr lang="ru-RU" sz="2400" dirty="0" smtClean="0"/>
              <a:t>росвещение родителей в области педагогики и основ логопедии.</a:t>
            </a:r>
            <a:endParaRPr lang="ru-RU" sz="2400" dirty="0"/>
          </a:p>
        </p:txBody>
      </p:sp>
    </p:spTree>
    <p:extLst>
      <p:ext uri="{BB962C8B-B14F-4D97-AF65-F5344CB8AC3E}">
        <p14:creationId xmlns:p14="http://schemas.microsoft.com/office/powerpoint/2010/main" val="458301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Админ\Downloads\1579630118_17-p-uchebnie-foni-dlya-detei-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6"/>
            <a:ext cx="9144000" cy="685327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435608" y="1052736"/>
            <a:ext cx="4432536" cy="4968552"/>
          </a:xfrm>
        </p:spPr>
        <p:txBody>
          <a:bodyPr>
            <a:normAutofit fontScale="90000"/>
          </a:bodyPr>
          <a:lstStyle/>
          <a:p>
            <a:r>
              <a:rPr lang="ru-RU" sz="2400" b="1" dirty="0" smtClean="0">
                <a:solidFill>
                  <a:schemeClr val="tx1"/>
                </a:solidFill>
              </a:rPr>
              <a:t>Коррекционно-логопедическая работа проводится на русском языке с учетом индивидуального произносительного дефекта с привлечением к совместной деятельности педагогов – носителей тувинского языка. Если тот или иной звук русского языка, проблемный для ребенка, имеет фонетически тождественный звук в тувинском языке, допускается использование на этапе автоматизации речевого материала на тувинском языке</a:t>
            </a:r>
            <a:r>
              <a:rPr lang="ru-RU" sz="2400" dirty="0" smtClean="0">
                <a:solidFill>
                  <a:schemeClr val="bg1"/>
                </a:solidFill>
              </a:rPr>
              <a:t>.</a:t>
            </a:r>
            <a:endParaRPr lang="ru-RU" sz="2400" dirty="0">
              <a:solidFill>
                <a:schemeClr val="bg1"/>
              </a:solidFill>
            </a:endParaRPr>
          </a:p>
        </p:txBody>
      </p:sp>
      <p:pic>
        <p:nvPicPr>
          <p:cNvPr id="10243" name="Picture 3" descr="C:\Users\Админ\Pictures\ном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33" t="8769" r="2006" b="5057"/>
          <a:stretch/>
        </p:blipFill>
        <p:spPr bwMode="auto">
          <a:xfrm>
            <a:off x="5647959" y="1700808"/>
            <a:ext cx="3491880" cy="450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2058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149</TotalTime>
  <Words>397</Words>
  <Application>Microsoft Office PowerPoint</Application>
  <PresentationFormat>Экран (4:3)</PresentationFormat>
  <Paragraphs>20</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Calibri</vt:lpstr>
      <vt:lpstr>Corbel</vt:lpstr>
      <vt:lpstr>Gill Sans MT</vt:lpstr>
      <vt:lpstr>Verdana</vt:lpstr>
      <vt:lpstr>Wingdings 2</vt:lpstr>
      <vt:lpstr>Солнцестояние</vt:lpstr>
      <vt:lpstr>Билингвизм. Русско-тувинское двуязычие. Учитель-логопед Ооржак А.А.</vt:lpstr>
      <vt:lpstr>Билингвизм – это способность употреблять для общения две языковые системы, и между этими языковыми системами возможны различные взаимодействия, в том числе и коммуникативного характера</vt:lpstr>
      <vt:lpstr>У детей с билингвизмом, владеющих тувинским языком, имеет существенное отличие от лексики дошкольников – монолингвов – носителей русского языка:</vt:lpstr>
      <vt:lpstr>В нашей республике, как и в других этнических регионах, существует преимущественно естественный билингвизм. В семье ребенок общается на тувинском языке, в детском саду и в школе – на русском. </vt:lpstr>
      <vt:lpstr>В ситуации бытового двуязычия  у ребенка обычно наблюдается  равенство двух языков. Родители  не предусматривают  для ребенка полный переход на второй язык, сами смешивают языки, не контролируют, не исправляют речь ребенка. Однако при общении со сверстниками ребенку часто приходится использовать неродной язык, при этом возникают и закрепляются в речи многочисленные ошибки. Именно такой билингвизм характеризуется наибольшими искажениями в фонетической  и лексико-грамматической структуре второго языка.</vt:lpstr>
      <vt:lpstr>Возможна и ситуация вытеснения  родного языка неродным, который становится доминантным. В этих случаях, если ребенок не имеет проявлений речевой патологии , усваиваются полностью все компоненты языковой системы, но с сохранением некоторых особенностей, отражающих взаимодействие двух языков, акцента. </vt:lpstr>
      <vt:lpstr>Для полного понимания детского билингвизма и организации  полноценной логопедической работы необходимо учитывать  следующие ситуации:</vt:lpstr>
      <vt:lpstr>Для реализации коррекционно-образовательных задач параллельно с обучением ребенка второму языку, целесообразно выполнение следующих задач:</vt:lpstr>
      <vt:lpstr>Коррекционно-логопедическая работа проводится на русском языке с учетом индивидуального произносительного дефекта с привлечением к совместной деятельности педагогов – носителей тувинского языка. Если тот или иной звук русского языка, проблемный для ребенка, имеет фонетически тождественный звук в тувинском языке, допускается использование на этапе автоматизации речевого материала на тувинском языке.</vt:lpstr>
      <vt:lpstr>Спасибо за внимание!</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1208079</cp:lastModifiedBy>
  <cp:revision>13</cp:revision>
  <dcterms:created xsi:type="dcterms:W3CDTF">2020-04-26T12:15:14Z</dcterms:created>
  <dcterms:modified xsi:type="dcterms:W3CDTF">2020-04-27T02:47:13Z</dcterms:modified>
</cp:coreProperties>
</file>