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4" r:id="rId4"/>
    <p:sldId id="267" r:id="rId5"/>
    <p:sldId id="265" r:id="rId6"/>
    <p:sldId id="257" r:id="rId7"/>
    <p:sldId id="262" r:id="rId8"/>
    <p:sldId id="263" r:id="rId9"/>
    <p:sldId id="258" r:id="rId10"/>
    <p:sldId id="261" r:id="rId11"/>
    <p:sldId id="276" r:id="rId12"/>
    <p:sldId id="259" r:id="rId13"/>
    <p:sldId id="277" r:id="rId14"/>
    <p:sldId id="260" r:id="rId15"/>
    <p:sldId id="278" r:id="rId16"/>
    <p:sldId id="268" r:id="rId17"/>
    <p:sldId id="269" r:id="rId18"/>
    <p:sldId id="270" r:id="rId19"/>
    <p:sldId id="271" r:id="rId20"/>
    <p:sldId id="280" r:id="rId21"/>
    <p:sldId id="272" r:id="rId22"/>
    <p:sldId id="279"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809CA9-8A65-4172-AD02-5798E8595564}" type="datetimeFigureOut">
              <a:rPr lang="ru-RU" smtClean="0"/>
              <a:t>чт 29.04.21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1130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809CA9-8A65-4172-AD02-5798E8595564}" type="datetimeFigureOut">
              <a:rPr lang="ru-RU" smtClean="0"/>
              <a:t>чт 29.04.21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315576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809CA9-8A65-4172-AD02-5798E8595564}" type="datetimeFigureOut">
              <a:rPr lang="ru-RU" smtClean="0"/>
              <a:t>чт 29.04.21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8581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809CA9-8A65-4172-AD02-5798E8595564}" type="datetimeFigureOut">
              <a:rPr lang="ru-RU" smtClean="0"/>
              <a:t>чт 29.04.21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245051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809CA9-8A65-4172-AD02-5798E8595564}" type="datetimeFigureOut">
              <a:rPr lang="ru-RU" smtClean="0"/>
              <a:t>чт 29.04.21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142020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809CA9-8A65-4172-AD02-5798E8595564}" type="datetimeFigureOut">
              <a:rPr lang="ru-RU" smtClean="0"/>
              <a:t>чт 29.04.21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396545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809CA9-8A65-4172-AD02-5798E8595564}" type="datetimeFigureOut">
              <a:rPr lang="ru-RU" smtClean="0"/>
              <a:t>чт 29.04.21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412283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809CA9-8A65-4172-AD02-5798E8595564}" type="datetimeFigureOut">
              <a:rPr lang="ru-RU" smtClean="0"/>
              <a:t>чт 29.04.21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224572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809CA9-8A65-4172-AD02-5798E8595564}" type="datetimeFigureOut">
              <a:rPr lang="ru-RU" smtClean="0"/>
              <a:t>чт 29.04.21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195646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809CA9-8A65-4172-AD02-5798E8595564}" type="datetimeFigureOut">
              <a:rPr lang="ru-RU" smtClean="0"/>
              <a:t>чт 29.04.21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22437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809CA9-8A65-4172-AD02-5798E8595564}" type="datetimeFigureOut">
              <a:rPr lang="ru-RU" smtClean="0"/>
              <a:t>чт 29.04.21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F883E2-1A81-40E5-9E02-A807DA471491}" type="slidenum">
              <a:rPr lang="ru-RU" smtClean="0"/>
              <a:t>‹#›</a:t>
            </a:fld>
            <a:endParaRPr lang="ru-RU"/>
          </a:p>
        </p:txBody>
      </p:sp>
    </p:spTree>
    <p:extLst>
      <p:ext uri="{BB962C8B-B14F-4D97-AF65-F5344CB8AC3E}">
        <p14:creationId xmlns:p14="http://schemas.microsoft.com/office/powerpoint/2010/main" val="157676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09CA9-8A65-4172-AD02-5798E8595564}" type="datetimeFigureOut">
              <a:rPr lang="ru-RU" smtClean="0"/>
              <a:t>чт 29.04.21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883E2-1A81-40E5-9E02-A807DA471491}" type="slidenum">
              <a:rPr lang="ru-RU" smtClean="0"/>
              <a:t>‹#›</a:t>
            </a:fld>
            <a:endParaRPr lang="ru-RU"/>
          </a:p>
        </p:txBody>
      </p:sp>
    </p:spTree>
    <p:extLst>
      <p:ext uri="{BB962C8B-B14F-4D97-AF65-F5344CB8AC3E}">
        <p14:creationId xmlns:p14="http://schemas.microsoft.com/office/powerpoint/2010/main" val="308522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www.kakprosto.ru/sites/kakprosto/files/images/25217610f0d7118f1bb12cc243c916c6/main-e3bd378bb11a40903ae3b8c93e99d2cf.jpg"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https://cdn.hipwallpaper.com/i/19/79/naOW7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3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3673" y="365125"/>
            <a:ext cx="5624945" cy="3416320"/>
          </a:xfrm>
          <a:prstGeom prst="rect">
            <a:avLst/>
          </a:prstGeom>
          <a:noFill/>
        </p:spPr>
        <p:txBody>
          <a:bodyPr wrap="square" rtlCol="0">
            <a:spAutoFit/>
          </a:bodyPr>
          <a:lstStyle/>
          <a:p>
            <a:pPr algn="just"/>
            <a:r>
              <a:rPr lang="ru-RU"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Использование дыхательной гимнастики как </a:t>
            </a:r>
            <a:r>
              <a:rPr lang="ru-RU" sz="36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здоровьесберегающей</a:t>
            </a:r>
            <a:r>
              <a:rPr lang="ru-RU"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технологии в работе над развитием речи у детей с речевыми нарушениями </a:t>
            </a:r>
            <a:endParaRPr lang="ru-RU"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7" descr="развитие речи у де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98" y="365125"/>
            <a:ext cx="4888201" cy="36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48309" y="5315058"/>
            <a:ext cx="6824590" cy="1200329"/>
          </a:xfrm>
          <a:prstGeom prst="rect">
            <a:avLst/>
          </a:prstGeom>
          <a:noFill/>
        </p:spPr>
        <p:txBody>
          <a:bodyPr wrap="square" rtlCol="0">
            <a:spAutoFit/>
          </a:bodyPr>
          <a:lstStyle/>
          <a:p>
            <a:r>
              <a:rPr lang="ru-RU" sz="2400" b="1" dirty="0" smtClean="0">
                <a:latin typeface="Times New Roman" panose="02020603050405020304" pitchFamily="18" charset="0"/>
                <a:cs typeface="Times New Roman" panose="02020603050405020304" pitchFamily="18" charset="0"/>
              </a:rPr>
              <a:t>Подготовила:  </a:t>
            </a:r>
            <a:r>
              <a:rPr lang="ru-RU" sz="2400" b="1" dirty="0" err="1" smtClean="0">
                <a:latin typeface="Times New Roman" panose="02020603050405020304" pitchFamily="18" charset="0"/>
                <a:cs typeface="Times New Roman" panose="02020603050405020304" pitchFamily="18" charset="0"/>
              </a:rPr>
              <a:t>Тулупова</a:t>
            </a:r>
            <a:r>
              <a:rPr lang="ru-RU" sz="2400" b="1" dirty="0" smtClean="0">
                <a:latin typeface="Times New Roman" panose="02020603050405020304" pitchFamily="18" charset="0"/>
                <a:cs typeface="Times New Roman" panose="02020603050405020304" pitchFamily="18" charset="0"/>
              </a:rPr>
              <a:t> Марина Анатольевна</a:t>
            </a:r>
          </a:p>
          <a:p>
            <a:r>
              <a:rPr lang="ru-RU" sz="2400" b="1" dirty="0" smtClean="0">
                <a:latin typeface="Times New Roman" panose="02020603050405020304" pitchFamily="18" charset="0"/>
                <a:cs typeface="Times New Roman" panose="02020603050405020304" pitchFamily="18" charset="0"/>
              </a:rPr>
              <a:t>Учитель – логопед МБДОУ №5 «Рябинка» </a:t>
            </a:r>
          </a:p>
          <a:p>
            <a:r>
              <a:rPr lang="ru-RU" sz="2400" b="1" dirty="0" smtClean="0">
                <a:latin typeface="Times New Roman" panose="02020603050405020304" pitchFamily="18" charset="0"/>
                <a:cs typeface="Times New Roman" panose="02020603050405020304" pitchFamily="18" charset="0"/>
              </a:rPr>
              <a:t>Г. Кызыл.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50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3" y="13764"/>
            <a:ext cx="12249026" cy="68876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886691" y="343586"/>
            <a:ext cx="5986463" cy="5324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spcBef>
                <a:spcPct val="0"/>
              </a:spcBef>
              <a:buFontTx/>
              <a:buNone/>
            </a:pPr>
            <a:r>
              <a:rPr lang="ru-RU" altLang="ru-RU" b="1" dirty="0" smtClean="0">
                <a:solidFill>
                  <a:srgbClr val="002060"/>
                </a:solidFill>
                <a:latin typeface="Times New Roman" panose="02020603050405020304" pitchFamily="18" charset="0"/>
                <a:cs typeface="Times New Roman" panose="02020603050405020304" pitchFamily="18" charset="0"/>
              </a:rPr>
              <a:t>   «Вертушка»</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Цель:</a:t>
            </a:r>
            <a:r>
              <a:rPr lang="ru-RU" altLang="ru-RU" sz="2400" dirty="0" smtClean="0">
                <a:latin typeface="Times New Roman" panose="02020603050405020304" pitchFamily="18" charset="0"/>
                <a:cs typeface="Times New Roman" panose="02020603050405020304" pitchFamily="18" charset="0"/>
              </a:rPr>
              <a:t> развитие длительного плавного выдоха; активизация губных мышц.</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a:t>
            </a:r>
            <a:r>
              <a:rPr lang="ru-RU" altLang="ru-RU" sz="2400" dirty="0" smtClean="0">
                <a:latin typeface="Times New Roman" panose="02020603050405020304" pitchFamily="18" charset="0"/>
                <a:cs typeface="Times New Roman" panose="02020603050405020304" pitchFamily="18" charset="0"/>
              </a:rPr>
              <a:t> игрушка-вертушка.</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Ход игры:</a:t>
            </a:r>
            <a:r>
              <a:rPr lang="ru-RU" altLang="ru-RU" sz="2400" dirty="0" smtClean="0">
                <a:latin typeface="Times New Roman" panose="02020603050405020304" pitchFamily="18" charset="0"/>
                <a:cs typeface="Times New Roman" panose="02020603050405020304" pitchFamily="18" charset="0"/>
              </a:rPr>
              <a:t> </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Сначала педагог демонстрирует детям как вертится вертушка  при помощи воздуха, затем предлагает подуть на нее самостоятельно.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Давай сделаем ветер - подуем на вертушку. Вот как завертелась! Подуй еще сильнее - вертушка вертится быстрее.</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Игра может проводиться как индивидуально, так и в группе детей.</a:t>
            </a:r>
            <a:br>
              <a:rPr lang="ru-RU" altLang="ru-RU" sz="2400" dirty="0" smtClean="0">
                <a:latin typeface="Times New Roman" panose="02020603050405020304" pitchFamily="18" charset="0"/>
                <a:cs typeface="Times New Roman" panose="02020603050405020304" pitchFamily="18" charset="0"/>
              </a:rPr>
            </a:br>
            <a:endParaRPr lang="ru-RU" altLang="ru-RU" sz="2400" dirty="0" smtClean="0">
              <a:latin typeface="Times New Roman" panose="02020603050405020304" pitchFamily="18" charset="0"/>
              <a:cs typeface="Times New Roman" panose="02020603050405020304" pitchFamily="18" charset="0"/>
            </a:endParaRPr>
          </a:p>
          <a:p>
            <a:pPr>
              <a:lnSpc>
                <a:spcPct val="80000"/>
              </a:lnSpc>
              <a:spcBef>
                <a:spcPct val="0"/>
              </a:spcBef>
              <a:buFontTx/>
              <a:buNone/>
            </a:pPr>
            <a:endParaRPr lang="ru-RU" altLang="ru-RU" sz="2400" dirty="0" smtClean="0">
              <a:latin typeface="Times New Roman" panose="02020603050405020304" pitchFamily="18" charset="0"/>
              <a:cs typeface="Times New Roman" panose="02020603050405020304" pitchFamily="18" charset="0"/>
            </a:endParaRPr>
          </a:p>
          <a:p>
            <a:pPr>
              <a:lnSpc>
                <a:spcPct val="80000"/>
              </a:lnSpc>
            </a:pPr>
            <a:endParaRPr lang="ru-RU" altLang="ru-RU" sz="2400" dirty="0">
              <a:latin typeface="Times New Roman" panose="02020603050405020304" pitchFamily="18" charset="0"/>
              <a:cs typeface="Times New Roman" panose="02020603050405020304" pitchFamily="18" charset="0"/>
            </a:endParaRPr>
          </a:p>
        </p:txBody>
      </p:sp>
      <p:pic>
        <p:nvPicPr>
          <p:cNvPr id="3074" name="Picture 2" descr="https://krasnodar.allithave.ru/image/cache/product-images/2020/08/12/09/07/4972629_3-700x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247" y="2810704"/>
            <a:ext cx="2837764" cy="2837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maam.ru/upload/blogs/detsad-243926-1437151554.jpg"/>
          <p:cNvPicPr>
            <a:picLocks noChangeAspect="1" noChangeArrowheads="1"/>
          </p:cNvPicPr>
          <p:nvPr/>
        </p:nvPicPr>
        <p:blipFill rotWithShape="1">
          <a:blip r:embed="rId4">
            <a:extLst>
              <a:ext uri="{28A0092B-C50C-407E-A947-70E740481C1C}">
                <a14:useLocalDpi xmlns:a14="http://schemas.microsoft.com/office/drawing/2010/main" val="0"/>
              </a:ext>
            </a:extLst>
          </a:blip>
          <a:srcRect l="20590" t="8759" r="23294"/>
          <a:stretch/>
        </p:blipFill>
        <p:spPr bwMode="auto">
          <a:xfrm>
            <a:off x="9846562" y="402740"/>
            <a:ext cx="1997449" cy="24357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maam.ru/upload/blogs/detsad-182634-1493053987.jpg"/>
          <p:cNvPicPr>
            <a:picLocks noChangeAspect="1" noChangeArrowheads="1"/>
          </p:cNvPicPr>
          <p:nvPr/>
        </p:nvPicPr>
        <p:blipFill rotWithShape="1">
          <a:blip r:embed="rId5">
            <a:extLst>
              <a:ext uri="{28A0092B-C50C-407E-A947-70E740481C1C}">
                <a14:useLocalDpi xmlns:a14="http://schemas.microsoft.com/office/drawing/2010/main" val="0"/>
              </a:ext>
            </a:extLst>
          </a:blip>
          <a:srcRect t="16247" r="12074" b="13464"/>
          <a:stretch/>
        </p:blipFill>
        <p:spPr bwMode="auto">
          <a:xfrm>
            <a:off x="8078328" y="4648397"/>
            <a:ext cx="3765683" cy="16902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maam.ru/upload/blogs/detsad-355441-1583085352.jpg"/>
          <p:cNvPicPr>
            <a:picLocks noChangeAspect="1" noChangeArrowheads="1"/>
          </p:cNvPicPr>
          <p:nvPr/>
        </p:nvPicPr>
        <p:blipFill rotWithShape="1">
          <a:blip r:embed="rId6">
            <a:extLst>
              <a:ext uri="{28A0092B-C50C-407E-A947-70E740481C1C}">
                <a14:useLocalDpi xmlns:a14="http://schemas.microsoft.com/office/drawing/2010/main" val="0"/>
              </a:ext>
            </a:extLst>
          </a:blip>
          <a:srcRect l="11322" t="8799" r="3690"/>
          <a:stretch/>
        </p:blipFill>
        <p:spPr bwMode="auto">
          <a:xfrm>
            <a:off x="6765848" y="402740"/>
            <a:ext cx="3006436" cy="24184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maam.ru/upload/blogs/12e327f5e25c079fe8552d8be5fad570.jp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920" y="2788627"/>
            <a:ext cx="2271562" cy="359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13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112260" y="482960"/>
            <a:ext cx="5986463" cy="5324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spcBef>
                <a:spcPct val="0"/>
              </a:spcBef>
              <a:buFontTx/>
              <a:buNone/>
            </a:pPr>
            <a:r>
              <a:rPr lang="ru-RU" altLang="ru-RU" b="1" dirty="0" smtClean="0">
                <a:solidFill>
                  <a:srgbClr val="002060"/>
                </a:solidFill>
                <a:latin typeface="Times New Roman" panose="02020603050405020304" pitchFamily="18" charset="0"/>
                <a:cs typeface="Times New Roman" panose="02020603050405020304" pitchFamily="18" charset="0"/>
              </a:rPr>
              <a:t>   «Цветочек»</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Цель:</a:t>
            </a:r>
            <a:r>
              <a:rPr lang="ru-RU" altLang="ru-RU" sz="2400" dirty="0" smtClean="0">
                <a:latin typeface="Times New Roman" panose="02020603050405020304" pitchFamily="18" charset="0"/>
                <a:cs typeface="Times New Roman" panose="02020603050405020304" pitchFamily="18" charset="0"/>
              </a:rPr>
              <a:t> развитие длительного плавного выдоха; активизация губных мышц.</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a:t>
            </a:r>
            <a:r>
              <a:rPr lang="ru-RU" altLang="ru-RU" sz="2400" dirty="0" smtClean="0">
                <a:latin typeface="Times New Roman" panose="02020603050405020304" pitchFamily="18" charset="0"/>
                <a:cs typeface="Times New Roman" panose="02020603050405020304" pitchFamily="18" charset="0"/>
              </a:rPr>
              <a:t> горшок с цветами.</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Ход игры:</a:t>
            </a:r>
            <a:r>
              <a:rPr lang="ru-RU" altLang="ru-RU" sz="2400" dirty="0" smtClean="0">
                <a:latin typeface="Times New Roman" panose="02020603050405020304" pitchFamily="18" charset="0"/>
                <a:cs typeface="Times New Roman" panose="02020603050405020304" pitchFamily="18" charset="0"/>
              </a:rPr>
              <a:t> </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Сначала педагог демонстрирует детям как правильно вдыхать воздух и выдыхать, чтобы почувствовать аромат цветка, затем предлагает вдохнуть  аромат цветка  самостоятельно. </a:t>
            </a:r>
          </a:p>
          <a:p>
            <a:pPr>
              <a:lnSpc>
                <a:spcPct val="80000"/>
              </a:lnSpc>
              <a:spcBef>
                <a:spcPct val="0"/>
              </a:spcBef>
              <a:buFontTx/>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Игра может проводиться как индивидуально, так и в группе детей.</a:t>
            </a:r>
            <a:br>
              <a:rPr lang="ru-RU" altLang="ru-RU" sz="2400" dirty="0" smtClean="0">
                <a:latin typeface="Times New Roman" panose="02020603050405020304" pitchFamily="18" charset="0"/>
                <a:cs typeface="Times New Roman" panose="02020603050405020304" pitchFamily="18" charset="0"/>
              </a:rPr>
            </a:br>
            <a:endParaRPr lang="ru-RU" altLang="ru-RU" sz="2400" dirty="0" smtClean="0">
              <a:latin typeface="Times New Roman" panose="02020603050405020304" pitchFamily="18" charset="0"/>
              <a:cs typeface="Times New Roman" panose="02020603050405020304" pitchFamily="18" charset="0"/>
            </a:endParaRPr>
          </a:p>
          <a:p>
            <a:pPr>
              <a:lnSpc>
                <a:spcPct val="80000"/>
              </a:lnSpc>
              <a:spcBef>
                <a:spcPct val="0"/>
              </a:spcBef>
              <a:buFontTx/>
              <a:buNone/>
            </a:pPr>
            <a:endParaRPr lang="ru-RU" altLang="ru-RU" sz="2400" dirty="0" smtClean="0">
              <a:latin typeface="Times New Roman" panose="02020603050405020304" pitchFamily="18" charset="0"/>
              <a:cs typeface="Times New Roman" panose="02020603050405020304" pitchFamily="18" charset="0"/>
            </a:endParaRPr>
          </a:p>
          <a:p>
            <a:pPr>
              <a:lnSpc>
                <a:spcPct val="80000"/>
              </a:lnSpc>
            </a:pPr>
            <a:endParaRPr lang="ru-RU" alt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363" y="490101"/>
            <a:ext cx="2454203" cy="327227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9387" y="3711646"/>
            <a:ext cx="3897745" cy="2923309"/>
          </a:xfrm>
          <a:prstGeom prst="rect">
            <a:avLst/>
          </a:prstGeom>
        </p:spPr>
      </p:pic>
    </p:spTree>
    <p:extLst>
      <p:ext uri="{BB962C8B-B14F-4D97-AF65-F5344CB8AC3E}">
        <p14:creationId xmlns:p14="http://schemas.microsoft.com/office/powerpoint/2010/main" val="1732227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98"/>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1524000" y="640629"/>
            <a:ext cx="5971309" cy="4208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ru-RU" altLang="ru-RU" b="1" dirty="0" smtClean="0">
                <a:solidFill>
                  <a:srgbClr val="002060"/>
                </a:solidFill>
                <a:latin typeface="Times New Roman" panose="02020603050405020304" pitchFamily="18" charset="0"/>
                <a:cs typeface="Times New Roman" panose="02020603050405020304" pitchFamily="18" charset="0"/>
              </a:rPr>
              <a:t>   «Лети бабочка»</a:t>
            </a:r>
          </a:p>
          <a:p>
            <a:pPr>
              <a:buFontTx/>
              <a:buNone/>
            </a:pPr>
            <a:r>
              <a:rPr lang="ru-RU" altLang="ru-RU" sz="2400" b="1" i="1" dirty="0" smtClean="0"/>
              <a:t>    </a:t>
            </a:r>
            <a:r>
              <a:rPr lang="ru-RU" altLang="ru-RU" sz="2400" b="1" i="1" dirty="0" smtClean="0">
                <a:latin typeface="Times New Roman" panose="02020603050405020304" pitchFamily="18" charset="0"/>
                <a:cs typeface="Times New Roman" panose="02020603050405020304" pitchFamily="18" charset="0"/>
              </a:rPr>
              <a:t>Цель:</a:t>
            </a:r>
            <a:r>
              <a:rPr lang="ru-RU" altLang="ru-RU" sz="2400" dirty="0" smtClean="0">
                <a:latin typeface="Times New Roman" panose="02020603050405020304" pitchFamily="18" charset="0"/>
                <a:cs typeface="Times New Roman" panose="02020603050405020304" pitchFamily="18" charset="0"/>
              </a:rPr>
              <a:t> развитие длительного непрерывного ротового выдоха; активизация губных мышц.</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 </a:t>
            </a:r>
            <a:r>
              <a:rPr lang="ru-RU" altLang="ru-RU" sz="2400" dirty="0" smtClean="0">
                <a:latin typeface="Times New Roman" panose="02020603050405020304" pitchFamily="18" charset="0"/>
                <a:cs typeface="Times New Roman" panose="02020603050405020304" pitchFamily="18" charset="0"/>
              </a:rPr>
              <a:t>бабочка из бумаги на ниточке с цветком.</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Ход игры: </a:t>
            </a:r>
            <a:r>
              <a:rPr lang="ru-RU" altLang="ru-RU" sz="2400" dirty="0" smtClean="0">
                <a:latin typeface="Times New Roman" panose="02020603050405020304" pitchFamily="18" charset="0"/>
                <a:cs typeface="Times New Roman" panose="02020603050405020304" pitchFamily="18" charset="0"/>
              </a:rPr>
              <a:t>Педагог показывает ребенку бабочек и предлагает поиграть с ними.</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Ребенок встает возле бабочек и дует на них. Необходимо следить, чтобы ребенок стоял прямо, при выдохе не поднимал плечи, дул на одном выдохе, не добирая воздух, не надувал щеки, а губы слегка выдвигал вперед.</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Дуть можно не более 10 секунд с паузами, чтобы не закружилась голова.</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endParaRPr lang="ru-RU" altLang="ru-RU" sz="2400" dirty="0">
              <a:latin typeface="Times New Roman" panose="02020603050405020304" pitchFamily="18" charset="0"/>
              <a:cs typeface="Times New Roman" panose="02020603050405020304" pitchFamily="18"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419109" y="1754715"/>
            <a:ext cx="4239491" cy="4195741"/>
          </a:xfrm>
          <a:prstGeom prst="rect">
            <a:avLst/>
          </a:prstGeom>
        </p:spPr>
      </p:pic>
    </p:spTree>
    <p:extLst>
      <p:ext uri="{BB962C8B-B14F-4D97-AF65-F5344CB8AC3E}">
        <p14:creationId xmlns:p14="http://schemas.microsoft.com/office/powerpoint/2010/main" val="15610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98"/>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1524000" y="640629"/>
            <a:ext cx="5971309" cy="4208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ru-RU" altLang="ru-RU" b="1" dirty="0" smtClean="0">
                <a:solidFill>
                  <a:srgbClr val="002060"/>
                </a:solidFill>
                <a:latin typeface="Times New Roman" panose="02020603050405020304" pitchFamily="18" charset="0"/>
                <a:cs typeface="Times New Roman" panose="02020603050405020304" pitchFamily="18" charset="0"/>
              </a:rPr>
              <a:t>   «Бурлящая вода»</a:t>
            </a:r>
          </a:p>
          <a:p>
            <a:pPr>
              <a:buFontTx/>
              <a:buNone/>
            </a:pPr>
            <a:r>
              <a:rPr lang="ru-RU" altLang="ru-RU" sz="2400" b="1" i="1" dirty="0" smtClean="0"/>
              <a:t>    </a:t>
            </a:r>
            <a:r>
              <a:rPr lang="ru-RU" altLang="ru-RU" sz="2400" b="1" i="1" dirty="0" smtClean="0">
                <a:latin typeface="Times New Roman" panose="02020603050405020304" pitchFamily="18" charset="0"/>
                <a:cs typeface="Times New Roman" panose="02020603050405020304" pitchFamily="18" charset="0"/>
              </a:rPr>
              <a:t>Цель:</a:t>
            </a:r>
            <a:r>
              <a:rPr lang="ru-RU" altLang="ru-RU" sz="2400" dirty="0" smtClean="0">
                <a:latin typeface="Times New Roman" panose="02020603050405020304" pitchFamily="18" charset="0"/>
                <a:cs typeface="Times New Roman" panose="02020603050405020304" pitchFamily="18" charset="0"/>
              </a:rPr>
              <a:t> развитие длительного непрерывного ротового вдоха и плавного выдоха; активизация губных мышц и щек.</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 </a:t>
            </a:r>
            <a:r>
              <a:rPr lang="ru-RU" altLang="ru-RU" sz="2400" dirty="0" smtClean="0">
                <a:latin typeface="Times New Roman" panose="02020603050405020304" pitchFamily="18" charset="0"/>
                <a:cs typeface="Times New Roman" panose="02020603050405020304" pitchFamily="18" charset="0"/>
              </a:rPr>
              <a:t>бутылочка с водой, одноразовая трубочка.</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Ход игры: </a:t>
            </a:r>
            <a:r>
              <a:rPr lang="ru-RU" altLang="ru-RU" sz="2400" dirty="0" smtClean="0">
                <a:latin typeface="Times New Roman" panose="02020603050405020304" pitchFamily="18" charset="0"/>
                <a:cs typeface="Times New Roman" panose="02020603050405020304" pitchFamily="18" charset="0"/>
              </a:rPr>
              <a:t>Педагог показывает ребенку бутылочку с водой  и предлагает поиграть с ней.</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Ребенок садится на стул и дует в трубочку, приводя в движение воду (вода кипит, бурлит). </a:t>
            </a:r>
          </a:p>
          <a:p>
            <a:pPr>
              <a:buFontTx/>
              <a:buNone/>
            </a:pPr>
            <a:r>
              <a:rPr lang="ru-RU" altLang="ru-RU" sz="2400" dirty="0" smtClean="0">
                <a:latin typeface="Times New Roman" panose="02020603050405020304" pitchFamily="18" charset="0"/>
                <a:cs typeface="Times New Roman" panose="02020603050405020304" pitchFamily="18" charset="0"/>
              </a:rPr>
              <a:t>   Дуть можно не более 10 секунд с паузами, чтобы не закружилась голова.</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endParaRPr lang="ru-RU" alt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33300" t="4850" r="4848" b="16969"/>
          <a:stretch/>
        </p:blipFill>
        <p:spPr>
          <a:xfrm>
            <a:off x="7827818" y="640629"/>
            <a:ext cx="3181350" cy="5361710"/>
          </a:xfrm>
          <a:prstGeom prst="rect">
            <a:avLst/>
          </a:prstGeom>
        </p:spPr>
      </p:pic>
    </p:spTree>
    <p:extLst>
      <p:ext uri="{BB962C8B-B14F-4D97-AF65-F5344CB8AC3E}">
        <p14:creationId xmlns:p14="http://schemas.microsoft.com/office/powerpoint/2010/main" val="1579854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413163" y="737611"/>
            <a:ext cx="5627688" cy="3931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ru-RU" alt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«Листопад»</a:t>
            </a:r>
          </a:p>
          <a:p>
            <a:pPr marL="0" indent="0">
              <a:lnSpc>
                <a:spcPct val="80000"/>
              </a:lnSpc>
              <a:buNone/>
            </a:pPr>
            <a:r>
              <a:rPr lang="ru-RU" altLang="ru-RU" sz="2400" b="1" i="1" dirty="0" smtClean="0">
                <a:latin typeface="Times New Roman" panose="02020603050405020304" pitchFamily="18" charset="0"/>
                <a:cs typeface="Times New Roman" panose="02020603050405020304" pitchFamily="18" charset="0"/>
              </a:rPr>
              <a:t>Цель:</a:t>
            </a:r>
            <a:r>
              <a:rPr lang="ru-RU" altLang="ru-RU" sz="2400" dirty="0" smtClean="0">
                <a:latin typeface="Times New Roman" panose="02020603050405020304" pitchFamily="18" charset="0"/>
                <a:cs typeface="Times New Roman" panose="02020603050405020304" pitchFamily="18" charset="0"/>
              </a:rPr>
              <a:t> обучение плавному свободному выдоху; активизация губных мышц.</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 </a:t>
            </a:r>
            <a:r>
              <a:rPr lang="ru-RU" altLang="ru-RU" sz="2400" dirty="0" smtClean="0">
                <a:latin typeface="Times New Roman" panose="02020603050405020304" pitchFamily="18" charset="0"/>
                <a:cs typeface="Times New Roman" panose="02020603050405020304" pitchFamily="18" charset="0"/>
              </a:rPr>
              <a:t>листья из бумаги</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Ход игры:</a:t>
            </a:r>
            <a:r>
              <a:rPr lang="ru-RU" altLang="ru-RU" sz="2400" dirty="0" smtClean="0">
                <a:latin typeface="Times New Roman" panose="02020603050405020304" pitchFamily="18" charset="0"/>
                <a:cs typeface="Times New Roman" panose="02020603050405020304" pitchFamily="18" charset="0"/>
              </a:rPr>
              <a:t> Педагог выкладывает на столе листочки, напоминает детям про осень.</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Представьте, что сейчас осень. Красные, желтые, оранжевые листья падают с деревьев. Подул ветер - разбросал все листья по земле! Давайте сделаем ветер - подуем на листья!</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Взрослый вместе с детьми дует на листья, пока все листочки не окажутся на полу. При этом необходимо следить за правильностью осуществления ротового выдоха, а также за тем, чтобы дети не переутомлялись.</a:t>
            </a:r>
            <a:endParaRPr lang="ru-RU" altLang="ru-RU" sz="2400" dirty="0">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203" y="2008333"/>
            <a:ext cx="3869612" cy="396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641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0"/>
            <a:ext cx="1219623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476379" y="786391"/>
            <a:ext cx="5105807" cy="3931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ru-RU" alt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«Свистульки»</a:t>
            </a:r>
          </a:p>
          <a:p>
            <a:pPr marL="0" indent="0">
              <a:lnSpc>
                <a:spcPct val="80000"/>
              </a:lnSpc>
              <a:buNone/>
            </a:pPr>
            <a:r>
              <a:rPr lang="ru-RU" altLang="ru-RU" sz="2400" b="1" i="1" dirty="0" smtClean="0">
                <a:latin typeface="Times New Roman" panose="02020603050405020304" pitchFamily="18" charset="0"/>
                <a:cs typeface="Times New Roman" panose="02020603050405020304" pitchFamily="18" charset="0"/>
              </a:rPr>
              <a:t>Цель:</a:t>
            </a:r>
            <a:r>
              <a:rPr lang="ru-RU" altLang="ru-RU" sz="2400" dirty="0" smtClean="0">
                <a:latin typeface="Times New Roman" panose="02020603050405020304" pitchFamily="18" charset="0"/>
                <a:cs typeface="Times New Roman" panose="02020603050405020304" pitchFamily="18" charset="0"/>
              </a:rPr>
              <a:t> обучение плавному свободному выдоху; активизация губных мышц.</a:t>
            </a:r>
          </a:p>
          <a:p>
            <a:pPr marL="0" indent="0">
              <a:lnSpc>
                <a:spcPct val="80000"/>
              </a:lnSpc>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 </a:t>
            </a:r>
            <a:r>
              <a:rPr lang="ru-RU" altLang="ru-RU" sz="2400" dirty="0" smtClean="0">
                <a:latin typeface="Times New Roman" panose="02020603050405020304" pitchFamily="18" charset="0"/>
                <a:cs typeface="Times New Roman" panose="02020603050405020304" pitchFamily="18" charset="0"/>
              </a:rPr>
              <a:t>свистки</a:t>
            </a:r>
          </a:p>
          <a:p>
            <a:pPr marL="0" indent="0">
              <a:lnSpc>
                <a:spcPct val="80000"/>
              </a:lnSpc>
              <a:buNone/>
            </a:pP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Ход игры:</a:t>
            </a:r>
            <a:r>
              <a:rPr lang="ru-RU" altLang="ru-RU" sz="2400" dirty="0" smtClean="0">
                <a:latin typeface="Times New Roman" panose="02020603050405020304" pitchFamily="18" charset="0"/>
                <a:cs typeface="Times New Roman" panose="02020603050405020304" pitchFamily="18" charset="0"/>
              </a:rPr>
              <a:t> Педагог раздает детям разные свистульки, предлагая устроить праздник и веселье. При этом четко дает инструкцию как нужно дышать играя с свистулькой.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Представьте, что мы на празднике и нам нужно устроить веселый шум. Давайте устроим праздник - подуем в свистульки</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endParaRPr lang="ru-RU" alt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499" y="2572333"/>
            <a:ext cx="2898321" cy="3864428"/>
          </a:xfrm>
          <a:prstGeom prst="rect">
            <a:avLst/>
          </a:prstGeom>
        </p:spPr>
      </p:pic>
      <p:pic>
        <p:nvPicPr>
          <p:cNvPr id="7" name="Picture 2" descr="https://www.logopedshop.ru/upload/iblock/8e5/8e5648025cf95852d2c6e423cf68e5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439" y="4292312"/>
            <a:ext cx="2116474" cy="2116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0.u-mama.ru/b70/bc3/347/ba7955bf19c568d162bd4b2585729a9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439" y="2319756"/>
            <a:ext cx="2026060" cy="1950083"/>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0439" y="348706"/>
            <a:ext cx="4924381" cy="2265216"/>
          </a:xfrm>
          <a:prstGeom prst="rect">
            <a:avLst/>
          </a:prstGeom>
        </p:spPr>
      </p:pic>
    </p:spTree>
    <p:extLst>
      <p:ext uri="{BB962C8B-B14F-4D97-AF65-F5344CB8AC3E}">
        <p14:creationId xmlns:p14="http://schemas.microsoft.com/office/powerpoint/2010/main" val="514238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txBox="1">
            <a:spLocks noChangeArrowheads="1"/>
          </p:cNvSpPr>
          <p:nvPr/>
        </p:nvSpPr>
        <p:spPr>
          <a:xfrm>
            <a:off x="1648691" y="498766"/>
            <a:ext cx="5569527" cy="2133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altLang="ru-RU" b="1" dirty="0" smtClean="0">
                <a:solidFill>
                  <a:srgbClr val="002060"/>
                </a:solidFill>
                <a:latin typeface="Times New Roman" panose="02020603050405020304" pitchFamily="18" charset="0"/>
                <a:cs typeface="Times New Roman" panose="02020603050405020304" pitchFamily="18" charset="0"/>
              </a:rPr>
              <a:t>«Лодочки»</a:t>
            </a:r>
          </a:p>
          <a:p>
            <a:pPr marL="0" indent="0">
              <a:buNone/>
            </a:pPr>
            <a:r>
              <a:rPr lang="ru-RU" altLang="ru-RU" sz="2400" dirty="0" smtClean="0">
                <a:latin typeface="Times New Roman" panose="02020603050405020304" pitchFamily="18" charset="0"/>
                <a:cs typeface="Times New Roman" panose="02020603050405020304" pitchFamily="18" charset="0"/>
              </a:rPr>
              <a:t> </a:t>
            </a:r>
            <a:r>
              <a:rPr lang="ru-RU" altLang="ru-RU" sz="2400" b="1" i="1" dirty="0" smtClean="0">
                <a:latin typeface="Times New Roman" panose="02020603050405020304" pitchFamily="18" charset="0"/>
                <a:cs typeface="Times New Roman" panose="02020603050405020304" pitchFamily="18" charset="0"/>
              </a:rPr>
              <a:t>Цель: </a:t>
            </a:r>
            <a:r>
              <a:rPr lang="ru-RU" altLang="ru-RU" sz="2400" dirty="0" smtClean="0">
                <a:latin typeface="Times New Roman" panose="02020603050405020304" pitchFamily="18" charset="0"/>
                <a:cs typeface="Times New Roman" panose="02020603050405020304" pitchFamily="18" charset="0"/>
              </a:rPr>
              <a:t>развитие длительного непрерывного ротового выдоха; активизация губных мышц.</a:t>
            </a:r>
            <a:br>
              <a:rPr lang="ru-RU" altLang="ru-RU" sz="2400" dirty="0" smtClean="0">
                <a:latin typeface="Times New Roman" panose="02020603050405020304" pitchFamily="18" charset="0"/>
                <a:cs typeface="Times New Roman" panose="02020603050405020304" pitchFamily="18" charset="0"/>
              </a:rPr>
            </a:br>
            <a:r>
              <a:rPr lang="ru-RU" altLang="ru-RU" sz="2400" b="1" i="1" dirty="0" smtClean="0">
                <a:latin typeface="Times New Roman" panose="02020603050405020304" pitchFamily="18" charset="0"/>
                <a:cs typeface="Times New Roman" panose="02020603050405020304" pitchFamily="18" charset="0"/>
              </a:rPr>
              <a:t>Оборудование: </a:t>
            </a:r>
            <a:r>
              <a:rPr lang="ru-RU" altLang="ru-RU" sz="2400" dirty="0" smtClean="0">
                <a:latin typeface="Times New Roman" panose="02020603050405020304" pitchFamily="18" charset="0"/>
                <a:cs typeface="Times New Roman" panose="02020603050405020304" pitchFamily="18" charset="0"/>
              </a:rPr>
              <a:t>крышки от  бутылок, губка, скорлупа от грецкого ореха.</a:t>
            </a:r>
          </a:p>
          <a:p>
            <a:pPr marL="0" indent="0">
              <a:buNone/>
            </a:pPr>
            <a:r>
              <a:rPr lang="ru-RU" altLang="ru-RU" sz="2400" b="1" i="1" dirty="0" smtClean="0">
                <a:latin typeface="Times New Roman" panose="02020603050405020304" pitchFamily="18" charset="0"/>
                <a:cs typeface="Times New Roman" panose="02020603050405020304" pitchFamily="18" charset="0"/>
              </a:rPr>
              <a:t>Ход игры: </a:t>
            </a:r>
          </a:p>
          <a:p>
            <a:pPr marL="0" indent="0">
              <a:buNone/>
            </a:pPr>
            <a:r>
              <a:rPr lang="ru-RU" altLang="ru-RU" sz="2400" dirty="0" smtClean="0">
                <a:latin typeface="Times New Roman" panose="02020603050405020304" pitchFamily="18" charset="0"/>
                <a:cs typeface="Times New Roman" panose="02020603050405020304" pitchFamily="18" charset="0"/>
              </a:rPr>
              <a:t>Наполните таз водой и научите ребёнка дуть на лёгкие предметы, находящиеся в тазу, например, лодочки. Вы можете устроить соревнование: чья лодочка дальше уплыла. </a:t>
            </a:r>
            <a:endParaRPr lang="ru-RU" altLang="ru-RU" sz="2400" dirty="0">
              <a:latin typeface="Times New Roman" panose="02020603050405020304" pitchFamily="18" charset="0"/>
              <a:cs typeface="Times New Roman" panose="02020603050405020304" pitchFamily="18" charset="0"/>
            </a:endParaRPr>
          </a:p>
        </p:txBody>
      </p:sp>
      <p:pic>
        <p:nvPicPr>
          <p:cNvPr id="4" name="Picture 2" descr="https://im0-tub-ru.yandex.net/i?id=fbd0104d17a4aa23c22817e58868c027-l&amp;n=13"/>
          <p:cNvPicPr>
            <a:picLocks noChangeAspect="1" noChangeArrowheads="1"/>
          </p:cNvPicPr>
          <p:nvPr/>
        </p:nvPicPr>
        <p:blipFill rotWithShape="1">
          <a:blip r:embed="rId3">
            <a:extLst>
              <a:ext uri="{28A0092B-C50C-407E-A947-70E740481C1C}">
                <a14:useLocalDpi xmlns:a14="http://schemas.microsoft.com/office/drawing/2010/main" val="0"/>
              </a:ext>
            </a:extLst>
          </a:blip>
          <a:srcRect l="31560" r="13982"/>
          <a:stretch/>
        </p:blipFill>
        <p:spPr bwMode="auto">
          <a:xfrm>
            <a:off x="9379527" y="734004"/>
            <a:ext cx="2148592" cy="265700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17773" r="9826"/>
          <a:stretch/>
        </p:blipFill>
        <p:spPr>
          <a:xfrm>
            <a:off x="5573160" y="4349895"/>
            <a:ext cx="2924314" cy="1999960"/>
          </a:xfrm>
          <a:prstGeom prst="rect">
            <a:avLst/>
          </a:prstGeom>
        </p:spPr>
      </p:pic>
      <p:pic>
        <p:nvPicPr>
          <p:cNvPr id="1030" name="Picture 6" descr="https://www.makeandtakes.com/wp-content/uploads/2008/04/sponge-boat-front-098.jpg"/>
          <p:cNvPicPr>
            <a:picLocks noChangeAspect="1" noChangeArrowheads="1"/>
          </p:cNvPicPr>
          <p:nvPr/>
        </p:nvPicPr>
        <p:blipFill rotWithShape="1">
          <a:blip r:embed="rId5">
            <a:extLst>
              <a:ext uri="{28A0092B-C50C-407E-A947-70E740481C1C}">
                <a14:useLocalDpi xmlns:a14="http://schemas.microsoft.com/office/drawing/2010/main" val="0"/>
              </a:ext>
            </a:extLst>
          </a:blip>
          <a:srcRect t="2145" r="29933"/>
          <a:stretch/>
        </p:blipFill>
        <p:spPr bwMode="auto">
          <a:xfrm>
            <a:off x="7035317" y="734004"/>
            <a:ext cx="2464766" cy="26467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ydiyideas.ru/wp-content/uploads/2017/02/korabliki-iz-prob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402" y="3520245"/>
            <a:ext cx="2744598" cy="284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83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76412" y="425470"/>
            <a:ext cx="5150857" cy="6063198"/>
          </a:xfrm>
          <a:prstGeom prst="rect">
            <a:avLst/>
          </a:prstGeom>
        </p:spPr>
        <p:txBody>
          <a:bodyPr wrap="square">
            <a:spAutoFit/>
          </a:bodyPr>
          <a:lstStyle/>
          <a:p>
            <a:pPr algn="ctr"/>
            <a:r>
              <a:rPr lang="ru-RU" altLang="ru-RU" sz="2800" b="1" dirty="0" smtClean="0">
                <a:solidFill>
                  <a:srgbClr val="002060"/>
                </a:solidFill>
                <a:latin typeface="Times New Roman" panose="02020603050405020304" pitchFamily="18" charset="0"/>
                <a:cs typeface="Times New Roman" panose="02020603050405020304" pitchFamily="18" charset="0"/>
              </a:rPr>
              <a:t>«Забей мяч в ворота»</a:t>
            </a:r>
          </a:p>
          <a:p>
            <a:r>
              <a:rPr lang="ru-RU" altLang="ru-RU" sz="2400" b="1" i="1" dirty="0" smtClean="0">
                <a:latin typeface="Times New Roman" panose="02020603050405020304" pitchFamily="18" charset="0"/>
                <a:cs typeface="Times New Roman" panose="02020603050405020304" pitchFamily="18" charset="0"/>
              </a:rPr>
              <a:t>Цель:</a:t>
            </a:r>
            <a:r>
              <a:rPr lang="ru-RU" altLang="ru-RU" sz="2400" b="1" i="1" dirty="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развитие длительного непрерывного ротового выдоха; активизация губных мышц.</a:t>
            </a:r>
            <a:endParaRPr lang="ru-RU" altLang="ru-RU" sz="2400" b="1" i="1" dirty="0" smtClean="0">
              <a:latin typeface="Times New Roman" panose="02020603050405020304" pitchFamily="18" charset="0"/>
              <a:cs typeface="Times New Roman" panose="02020603050405020304" pitchFamily="18" charset="0"/>
            </a:endParaRPr>
          </a:p>
          <a:p>
            <a:r>
              <a:rPr lang="ru-RU" altLang="ru-RU" sz="2400" b="1" i="1" dirty="0" smtClean="0">
                <a:latin typeface="Times New Roman" panose="02020603050405020304" pitchFamily="18" charset="0"/>
                <a:cs typeface="Times New Roman" panose="02020603050405020304" pitchFamily="18" charset="0"/>
              </a:rPr>
              <a:t>Оборудование: </a:t>
            </a:r>
            <a:r>
              <a:rPr lang="ru-RU" altLang="ru-RU" sz="2400" dirty="0" smtClean="0">
                <a:latin typeface="Times New Roman" panose="02020603050405020304" pitchFamily="18" charset="0"/>
                <a:cs typeface="Times New Roman" panose="02020603050405020304" pitchFamily="18" charset="0"/>
              </a:rPr>
              <a:t>конструктор, мяч </a:t>
            </a:r>
            <a:r>
              <a:rPr lang="ru-RU" altLang="ru-RU" sz="2400" dirty="0" err="1" smtClean="0">
                <a:latin typeface="Times New Roman" panose="02020603050405020304" pitchFamily="18" charset="0"/>
                <a:cs typeface="Times New Roman" panose="02020603050405020304" pitchFamily="18" charset="0"/>
              </a:rPr>
              <a:t>тенисный</a:t>
            </a:r>
            <a:endParaRPr lang="ru-RU" altLang="ru-RU" sz="2400" b="1" i="1" dirty="0" smtClean="0">
              <a:latin typeface="Times New Roman" panose="02020603050405020304" pitchFamily="18" charset="0"/>
              <a:cs typeface="Times New Roman" panose="02020603050405020304" pitchFamily="18" charset="0"/>
            </a:endParaRPr>
          </a:p>
          <a:p>
            <a:r>
              <a:rPr lang="ru-RU" altLang="ru-RU" sz="2400" b="1" i="1" dirty="0" smtClean="0">
                <a:latin typeface="Times New Roman" panose="02020603050405020304" pitchFamily="18" charset="0"/>
                <a:cs typeface="Times New Roman" panose="02020603050405020304" pitchFamily="18" charset="0"/>
              </a:rPr>
              <a:t>Ход игры:</a:t>
            </a:r>
            <a:r>
              <a:rPr lang="ru-RU" altLang="ru-RU" sz="2400" b="1" i="1" dirty="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Соорудите </a:t>
            </a:r>
            <a:r>
              <a:rPr lang="ru-RU" altLang="ru-RU" sz="2400" dirty="0">
                <a:latin typeface="Times New Roman" panose="02020603050405020304" pitchFamily="18" charset="0"/>
                <a:cs typeface="Times New Roman" panose="02020603050405020304" pitchFamily="18" charset="0"/>
              </a:rPr>
              <a:t>из конструктора или другого материала ворота, возьмите </a:t>
            </a:r>
            <a:r>
              <a:rPr lang="ru-RU" altLang="ru-RU" sz="2400" dirty="0" smtClean="0">
                <a:latin typeface="Times New Roman" panose="02020603050405020304" pitchFamily="18" charset="0"/>
                <a:cs typeface="Times New Roman" panose="02020603050405020304" pitchFamily="18" charset="0"/>
              </a:rPr>
              <a:t>мяч </a:t>
            </a:r>
            <a:r>
              <a:rPr lang="ru-RU" altLang="ru-RU" sz="2400" dirty="0" err="1" smtClean="0">
                <a:latin typeface="Times New Roman" panose="02020603050405020304" pitchFamily="18" charset="0"/>
                <a:cs typeface="Times New Roman" panose="02020603050405020304" pitchFamily="18" charset="0"/>
              </a:rPr>
              <a:t>тенисный</a:t>
            </a:r>
            <a:r>
              <a:rPr lang="ru-RU" altLang="ru-RU" sz="2400" dirty="0" smtClean="0">
                <a:latin typeface="Times New Roman" panose="02020603050405020304" pitchFamily="18" charset="0"/>
                <a:cs typeface="Times New Roman" panose="02020603050405020304" pitchFamily="18" charset="0"/>
              </a:rPr>
              <a:t> или </a:t>
            </a:r>
            <a:r>
              <a:rPr lang="ru-RU" altLang="ru-RU" sz="2400" dirty="0">
                <a:latin typeface="Times New Roman" panose="02020603050405020304" pitchFamily="18" charset="0"/>
                <a:cs typeface="Times New Roman" panose="02020603050405020304" pitchFamily="18" charset="0"/>
              </a:rPr>
              <a:t>любой другой легкий шарик. И поиграйте с ребенком в футбол. Ребенок должен дуть на шарик, стараясь загнать его в ворота. Можно взять два шарика и поиграть в игру: «Кто быстрее».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4098" name="Picture 2" descr="https://pandia.ru/text/80/258/images/image051_0.jpg"/>
          <p:cNvPicPr>
            <a:picLocks noChangeAspect="1" noChangeArrowheads="1"/>
          </p:cNvPicPr>
          <p:nvPr/>
        </p:nvPicPr>
        <p:blipFill rotWithShape="1">
          <a:blip r:embed="rId3">
            <a:extLst>
              <a:ext uri="{28A0092B-C50C-407E-A947-70E740481C1C}">
                <a14:useLocalDpi xmlns:a14="http://schemas.microsoft.com/office/drawing/2010/main" val="0"/>
              </a:ext>
            </a:extLst>
          </a:blip>
          <a:srcRect l="10828" t="17243" r="5551" b="43390"/>
          <a:stretch/>
        </p:blipFill>
        <p:spPr bwMode="auto">
          <a:xfrm>
            <a:off x="7287489" y="3792673"/>
            <a:ext cx="3934692" cy="24522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736x/24/c1/98/24c198df48fc2a81d06c9d2559b1c92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214" y="752850"/>
            <a:ext cx="2993786" cy="299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5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1302328" y="466723"/>
            <a:ext cx="6442507" cy="607262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altLang="ru-RU" sz="3600" b="1" dirty="0" smtClean="0">
                <a:solidFill>
                  <a:srgbClr val="002060"/>
                </a:solidFill>
                <a:latin typeface="Times New Roman" panose="02020603050405020304" pitchFamily="18" charset="0"/>
                <a:cs typeface="Times New Roman" panose="02020603050405020304" pitchFamily="18" charset="0"/>
              </a:rPr>
              <a:t>«Губная гармошка»</a:t>
            </a:r>
          </a:p>
          <a:p>
            <a:pPr>
              <a:buFontTx/>
              <a:buNone/>
            </a:pPr>
            <a:r>
              <a:rPr lang="ru-RU" altLang="ru-RU" sz="2600" dirty="0" smtClean="0">
                <a:latin typeface="Times New Roman" panose="02020603050405020304" pitchFamily="18" charset="0"/>
                <a:cs typeface="Times New Roman" panose="02020603050405020304" pitchFamily="18" charset="0"/>
              </a:rPr>
              <a:t>   </a:t>
            </a:r>
            <a:r>
              <a:rPr lang="ru-RU" altLang="ru-RU" sz="3300" b="1" i="1" dirty="0" smtClean="0">
                <a:latin typeface="Times New Roman" panose="02020603050405020304" pitchFamily="18" charset="0"/>
                <a:cs typeface="Times New Roman" panose="02020603050405020304" pitchFamily="18" charset="0"/>
              </a:rPr>
              <a:t>Цель: </a:t>
            </a:r>
            <a:r>
              <a:rPr lang="ru-RU" altLang="ru-RU" sz="3300" dirty="0" smtClean="0">
                <a:latin typeface="Times New Roman" panose="02020603050405020304" pitchFamily="18" charset="0"/>
                <a:cs typeface="Times New Roman" panose="02020603050405020304" pitchFamily="18" charset="0"/>
              </a:rPr>
              <a:t>обучение </a:t>
            </a:r>
            <a:r>
              <a:rPr lang="ru-RU" altLang="ru-RU" sz="3300" dirty="0">
                <a:latin typeface="Times New Roman" panose="02020603050405020304" pitchFamily="18" charset="0"/>
                <a:cs typeface="Times New Roman" panose="02020603050405020304" pitchFamily="18" charset="0"/>
              </a:rPr>
              <a:t>плавному </a:t>
            </a:r>
            <a:r>
              <a:rPr lang="ru-RU" altLang="ru-RU" sz="3300" dirty="0" smtClean="0">
                <a:latin typeface="Times New Roman" panose="02020603050405020304" pitchFamily="18" charset="0"/>
                <a:cs typeface="Times New Roman" panose="02020603050405020304" pitchFamily="18" charset="0"/>
              </a:rPr>
              <a:t>свободному вдоху и  </a:t>
            </a:r>
            <a:r>
              <a:rPr lang="ru-RU" altLang="ru-RU" sz="3300" dirty="0">
                <a:latin typeface="Times New Roman" panose="02020603050405020304" pitchFamily="18" charset="0"/>
                <a:cs typeface="Times New Roman" panose="02020603050405020304" pitchFamily="18" charset="0"/>
              </a:rPr>
              <a:t>выдоху; активизация губных мышц.</a:t>
            </a:r>
            <a:br>
              <a:rPr lang="ru-RU" altLang="ru-RU" sz="3300" dirty="0">
                <a:latin typeface="Times New Roman" panose="02020603050405020304" pitchFamily="18" charset="0"/>
                <a:cs typeface="Times New Roman" panose="02020603050405020304" pitchFamily="18" charset="0"/>
              </a:rPr>
            </a:br>
            <a:r>
              <a:rPr lang="ru-RU" altLang="ru-RU" sz="3300" b="1" i="1" dirty="0" smtClean="0">
                <a:latin typeface="Times New Roman" panose="02020603050405020304" pitchFamily="18" charset="0"/>
                <a:cs typeface="Times New Roman" panose="02020603050405020304" pitchFamily="18" charset="0"/>
              </a:rPr>
              <a:t>Оборудование: </a:t>
            </a:r>
            <a:r>
              <a:rPr lang="ru-RU" altLang="ru-RU" sz="3300" dirty="0" smtClean="0">
                <a:latin typeface="Times New Roman" panose="02020603050405020304" pitchFamily="18" charset="0"/>
                <a:cs typeface="Times New Roman" panose="02020603050405020304" pitchFamily="18" charset="0"/>
              </a:rPr>
              <a:t>губная гармошка</a:t>
            </a:r>
            <a:endParaRPr lang="ru-RU" altLang="ru-RU" sz="3300" b="1" i="1" dirty="0" smtClean="0">
              <a:latin typeface="Times New Roman" panose="02020603050405020304" pitchFamily="18" charset="0"/>
              <a:cs typeface="Times New Roman" panose="02020603050405020304" pitchFamily="18" charset="0"/>
            </a:endParaRPr>
          </a:p>
          <a:p>
            <a:pPr>
              <a:buFontTx/>
              <a:buNone/>
            </a:pPr>
            <a:r>
              <a:rPr lang="ru-RU" altLang="ru-RU" sz="3300" b="1" i="1" dirty="0" smtClean="0">
                <a:latin typeface="Times New Roman" panose="02020603050405020304" pitchFamily="18" charset="0"/>
                <a:cs typeface="Times New Roman" panose="02020603050405020304" pitchFamily="18" charset="0"/>
              </a:rPr>
              <a:t>   Ход игры: </a:t>
            </a:r>
            <a:endParaRPr lang="ru-RU" altLang="ru-RU" sz="3300" dirty="0" smtClean="0">
              <a:latin typeface="Times New Roman" panose="02020603050405020304" pitchFamily="18" charset="0"/>
              <a:cs typeface="Times New Roman" panose="02020603050405020304" pitchFamily="18" charset="0"/>
            </a:endParaRPr>
          </a:p>
          <a:p>
            <a:pPr>
              <a:buFontTx/>
              <a:buNone/>
            </a:pPr>
            <a:r>
              <a:rPr lang="ru-RU" altLang="ru-RU" sz="3300" dirty="0">
                <a:latin typeface="Times New Roman" panose="02020603050405020304" pitchFamily="18" charset="0"/>
                <a:cs typeface="Times New Roman" panose="02020603050405020304" pitchFamily="18" charset="0"/>
              </a:rPr>
              <a:t> </a:t>
            </a:r>
            <a:r>
              <a:rPr lang="ru-RU" altLang="ru-RU" sz="3300" dirty="0" smtClean="0">
                <a:latin typeface="Times New Roman" panose="02020603050405020304" pitchFamily="18" charset="0"/>
                <a:cs typeface="Times New Roman" panose="02020603050405020304" pitchFamily="18" charset="0"/>
              </a:rPr>
              <a:t>  Предложите ребенку стать музыкантом, пусть он поиграет на губной гармошке. При этом ваша задача не в том, чтобы научить его играть, потому не обращайте внимание на мелодию. Важно, чтобы ребенок вдыхал воздух через губную гармошку и выдыхал в нее же. </a:t>
            </a:r>
            <a:br>
              <a:rPr lang="ru-RU" altLang="ru-RU" sz="3300" dirty="0" smtClean="0">
                <a:latin typeface="Times New Roman" panose="02020603050405020304" pitchFamily="18" charset="0"/>
                <a:cs typeface="Times New Roman" panose="02020603050405020304" pitchFamily="18" charset="0"/>
              </a:rPr>
            </a:br>
            <a:r>
              <a:rPr lang="ru-RU" altLang="ru-RU" sz="3300" dirty="0" smtClean="0">
                <a:latin typeface="Times New Roman" panose="02020603050405020304" pitchFamily="18" charset="0"/>
                <a:cs typeface="Times New Roman" panose="02020603050405020304" pitchFamily="18" charset="0"/>
              </a:rPr>
              <a:t/>
            </a:r>
            <a:br>
              <a:rPr lang="ru-RU" altLang="ru-RU" sz="3300" dirty="0" smtClean="0">
                <a:latin typeface="Times New Roman" panose="02020603050405020304" pitchFamily="18" charset="0"/>
                <a:cs typeface="Times New Roman" panose="02020603050405020304" pitchFamily="18" charset="0"/>
              </a:rPr>
            </a:br>
            <a:endParaRPr lang="ru-RU" altLang="ru-RU" sz="3300" dirty="0">
              <a:latin typeface="Times New Roman" panose="02020603050405020304" pitchFamily="18" charset="0"/>
              <a:cs typeface="Times New Roman" panose="02020603050405020304" pitchFamily="18" charset="0"/>
            </a:endParaRPr>
          </a:p>
        </p:txBody>
      </p:sp>
      <p:pic>
        <p:nvPicPr>
          <p:cNvPr id="6" name="Picture 9" descr="Как играть на губной гормошке">
            <a:hlinkClick r:id="rId3" tooltip="Как играть на губной гормошке"/>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093" y="3229274"/>
            <a:ext cx="2732923" cy="33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l="22526" t="8081" r="8789" b="24041"/>
          <a:stretch/>
        </p:blipFill>
        <p:spPr>
          <a:xfrm>
            <a:off x="9206531" y="466723"/>
            <a:ext cx="2486705" cy="3276600"/>
          </a:xfrm>
          <a:prstGeom prst="rect">
            <a:avLst/>
          </a:prstGeom>
        </p:spPr>
      </p:pic>
    </p:spTree>
    <p:extLst>
      <p:ext uri="{BB962C8B-B14F-4D97-AF65-F5344CB8AC3E}">
        <p14:creationId xmlns:p14="http://schemas.microsoft.com/office/powerpoint/2010/main" val="365960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33054" y="324922"/>
            <a:ext cx="7675419" cy="6549485"/>
          </a:xfrm>
          <a:prstGeom prst="rect">
            <a:avLst/>
          </a:prstGeom>
        </p:spPr>
        <p:txBody>
          <a:bodyPr wrap="square">
            <a:spAutoFit/>
          </a:bodyPr>
          <a:lstStyle/>
          <a:p>
            <a:pPr>
              <a:lnSpc>
                <a:spcPct val="80000"/>
              </a:lnSpc>
            </a:pPr>
            <a:r>
              <a:rPr lang="ru-RU" altLang="ru-RU" sz="2800" b="1" dirty="0" smtClean="0">
                <a:solidFill>
                  <a:srgbClr val="002060"/>
                </a:solidFill>
                <a:latin typeface="Times New Roman" panose="02020603050405020304" pitchFamily="18" charset="0"/>
                <a:cs typeface="Times New Roman" panose="02020603050405020304" pitchFamily="18" charset="0"/>
              </a:rPr>
              <a:t>«Летите, птички»</a:t>
            </a:r>
            <a:r>
              <a:rPr lang="ru-RU" altLang="ru-RU" dirty="0"/>
              <a:t/>
            </a:r>
            <a:br>
              <a:rPr lang="ru-RU" altLang="ru-RU" dirty="0"/>
            </a:br>
            <a:r>
              <a:rPr lang="ru-RU" altLang="ru-RU" dirty="0"/>
              <a:t/>
            </a:r>
            <a:br>
              <a:rPr lang="ru-RU" altLang="ru-RU" dirty="0"/>
            </a:br>
            <a:r>
              <a:rPr lang="ru-RU" altLang="ru-RU" sz="2400" b="1" i="1" dirty="0">
                <a:latin typeface="Times New Roman" panose="02020603050405020304" pitchFamily="18" charset="0"/>
                <a:cs typeface="Times New Roman" panose="02020603050405020304" pitchFamily="18" charset="0"/>
              </a:rPr>
              <a:t>Цель:</a:t>
            </a:r>
            <a:r>
              <a:rPr lang="ru-RU" altLang="ru-RU" sz="2400" dirty="0">
                <a:latin typeface="Times New Roman" panose="02020603050405020304" pitchFamily="18" charset="0"/>
                <a:cs typeface="Times New Roman" panose="02020603050405020304" pitchFamily="18" charset="0"/>
              </a:rPr>
              <a:t> развитие длительного направленного плавного ротового выдоха; активизация губных мышц.</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Оборудование:</a:t>
            </a:r>
            <a:r>
              <a:rPr lang="ru-RU" altLang="ru-RU" sz="2400" dirty="0">
                <a:latin typeface="Times New Roman" panose="02020603050405020304" pitchFamily="18" charset="0"/>
                <a:cs typeface="Times New Roman" panose="02020603050405020304" pitchFamily="18" charset="0"/>
              </a:rPr>
              <a:t> 2-3 разноцветные птички, сложенные из бумаги (оригами).</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Ход игры:</a:t>
            </a:r>
            <a:r>
              <a:rPr lang="ru-RU" altLang="ru-RU" sz="2400" dirty="0">
                <a:latin typeface="Times New Roman" panose="02020603050405020304" pitchFamily="18" charset="0"/>
                <a:cs typeface="Times New Roman" panose="02020603050405020304" pitchFamily="18" charset="0"/>
              </a:rPr>
              <a:t> Ребенок сидит за столом. На стол напротив ребенка кладут одну птичку. Педагог предлагает ребенку подуть на птичку, чтобы она улетела как можно дальше (дуть можно один раз</a:t>
            </a:r>
            <a:r>
              <a:rPr lang="ru-RU" altLang="ru-RU" sz="2400" dirty="0" smtClean="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Какая красивая у тебя птичка! А она умеет летать? Подуй так, чтобы птичка улетела далеко! Дуть можно один раз. Вдохни и набери побольше воздуха. Полетела птичка</a:t>
            </a:r>
            <a:r>
              <a:rPr lang="ru-RU" altLang="ru-RU" sz="2400" dirty="0" smtClean="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В ходе групповой игры можно устроить соревнование между двумя-тремя детьми: каждый дует на свою птичку. Побеждает тот, чья птица улетела дальше. Взрослый следит за тем, чтобы дети не надували щеки, дули только один раз, сильно не напрягались</a:t>
            </a:r>
          </a:p>
          <a:p>
            <a:endParaRPr lang="ru-RU" altLang="ru-RU" dirty="0" smtClean="0"/>
          </a:p>
        </p:txBody>
      </p:sp>
      <p:pic>
        <p:nvPicPr>
          <p:cNvPr id="5" name="Picture 2" descr="https://data3.proshkolu.ru/content/media/pic/std/1000000/641000/640050-2e71d4d99f1daf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422" y="3832505"/>
            <a:ext cx="3238209" cy="2428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igolka.com/wp-content/auploads/210613/bumazhnaya-ptichka-v-rukah-fotografiya.jpg"/>
          <p:cNvPicPr>
            <a:picLocks noChangeAspect="1" noChangeArrowheads="1"/>
          </p:cNvPicPr>
          <p:nvPr/>
        </p:nvPicPr>
        <p:blipFill rotWithShape="1">
          <a:blip r:embed="rId4">
            <a:extLst>
              <a:ext uri="{28A0092B-C50C-407E-A947-70E740481C1C}">
                <a14:useLocalDpi xmlns:a14="http://schemas.microsoft.com/office/drawing/2010/main" val="0"/>
              </a:ext>
            </a:extLst>
          </a:blip>
          <a:srcRect l="22145" t="16662" r="15396" b="17472"/>
          <a:stretch/>
        </p:blipFill>
        <p:spPr bwMode="auto">
          <a:xfrm>
            <a:off x="8712630" y="1110817"/>
            <a:ext cx="3048001" cy="24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8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48000" y="566837"/>
            <a:ext cx="6096000" cy="1754326"/>
          </a:xfrm>
          <a:prstGeom prst="rect">
            <a:avLst/>
          </a:prstGeom>
        </p:spPr>
        <p:txBody>
          <a:bodyPr>
            <a:spAutoFit/>
          </a:bodyPr>
          <a:lstStyle/>
          <a:p>
            <a:r>
              <a:rPr lang="ru-RU" alt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Речевое дыхание</a:t>
            </a:r>
            <a:br>
              <a:rPr lang="ru-RU" alt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73381" y="1757042"/>
            <a:ext cx="9282545" cy="1439879"/>
          </a:xfrm>
          <a:prstGeom prst="rect">
            <a:avLst/>
          </a:prstGeom>
        </p:spPr>
        <p:txBody>
          <a:bodyPr wrap="square">
            <a:spAutoFit/>
          </a:bodyPr>
          <a:lstStyle/>
          <a:p>
            <a:pPr algn="just"/>
            <a:r>
              <a:rPr lang="ru-RU" altLang="ru-RU" sz="2800" dirty="0" smtClean="0">
                <a:latin typeface="Times New Roman" panose="02020603050405020304" pitchFamily="18" charset="0"/>
                <a:cs typeface="Times New Roman" panose="02020603050405020304" pitchFamily="18" charset="0"/>
              </a:rPr>
              <a:t>Правильное дыхание важно для развития речи, так как дыхательная система - это энергетическая база для речевой системы. </a:t>
            </a:r>
          </a:p>
        </p:txBody>
      </p:sp>
      <p:pic>
        <p:nvPicPr>
          <p:cNvPr id="7" name="Picture 7" descr="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91" y="2922989"/>
            <a:ext cx="5450690" cy="327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091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33054" y="324922"/>
            <a:ext cx="6567055" cy="6254020"/>
          </a:xfrm>
          <a:prstGeom prst="rect">
            <a:avLst/>
          </a:prstGeom>
        </p:spPr>
        <p:txBody>
          <a:bodyPr wrap="square">
            <a:spAutoFit/>
          </a:bodyPr>
          <a:lstStyle/>
          <a:p>
            <a:pPr>
              <a:lnSpc>
                <a:spcPct val="80000"/>
              </a:lnSpc>
            </a:pPr>
            <a:r>
              <a:rPr lang="ru-RU" altLang="ru-RU" sz="2800" b="1" dirty="0" smtClean="0">
                <a:solidFill>
                  <a:srgbClr val="002060"/>
                </a:solidFill>
                <a:latin typeface="Times New Roman" panose="02020603050405020304" pitchFamily="18" charset="0"/>
                <a:cs typeface="Times New Roman" panose="02020603050405020304" pitchFamily="18" charset="0"/>
              </a:rPr>
              <a:t>«</a:t>
            </a:r>
            <a:r>
              <a:rPr lang="ru-RU" altLang="ru-RU" sz="2800" b="1" dirty="0" err="1" smtClean="0">
                <a:solidFill>
                  <a:srgbClr val="002060"/>
                </a:solidFill>
                <a:latin typeface="Times New Roman" panose="02020603050405020304" pitchFamily="18" charset="0"/>
                <a:cs typeface="Times New Roman" panose="02020603050405020304" pitchFamily="18" charset="0"/>
              </a:rPr>
              <a:t>Гусенички</a:t>
            </a:r>
            <a:r>
              <a:rPr lang="ru-RU" altLang="ru-RU" sz="2800" b="1" dirty="0" smtClean="0">
                <a:solidFill>
                  <a:srgbClr val="002060"/>
                </a:solidFill>
                <a:latin typeface="Times New Roman" panose="02020603050405020304" pitchFamily="18" charset="0"/>
                <a:cs typeface="Times New Roman" panose="02020603050405020304" pitchFamily="18" charset="0"/>
              </a:rPr>
              <a:t>»</a:t>
            </a:r>
            <a:r>
              <a:rPr lang="ru-RU" altLang="ru-RU" dirty="0"/>
              <a:t/>
            </a:r>
            <a:br>
              <a:rPr lang="ru-RU" altLang="ru-RU" dirty="0"/>
            </a:br>
            <a:r>
              <a:rPr lang="ru-RU" altLang="ru-RU" dirty="0"/>
              <a:t/>
            </a:r>
            <a:br>
              <a:rPr lang="ru-RU" altLang="ru-RU" dirty="0"/>
            </a:br>
            <a:r>
              <a:rPr lang="ru-RU" altLang="ru-RU" sz="2400" b="1" i="1" dirty="0">
                <a:latin typeface="Times New Roman" panose="02020603050405020304" pitchFamily="18" charset="0"/>
                <a:cs typeface="Times New Roman" panose="02020603050405020304" pitchFamily="18" charset="0"/>
              </a:rPr>
              <a:t>Цель:</a:t>
            </a:r>
            <a:r>
              <a:rPr lang="ru-RU" altLang="ru-RU" sz="2400" dirty="0">
                <a:latin typeface="Times New Roman" panose="02020603050405020304" pitchFamily="18" charset="0"/>
                <a:cs typeface="Times New Roman" panose="02020603050405020304" pitchFamily="18" charset="0"/>
              </a:rPr>
              <a:t> развитие длительного направленного плавного ротового выдоха; активизация губных мышц.</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Оборудование:</a:t>
            </a:r>
            <a:r>
              <a:rPr lang="ru-RU" altLang="ru-RU" sz="2400" dirty="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гусеницы из бумаги (сложенные гармошкой)</a:t>
            </a:r>
            <a:r>
              <a:rPr lang="ru-RU" altLang="ru-RU" sz="2400" dirty="0" smtClean="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Ход игры:</a:t>
            </a:r>
            <a:r>
              <a:rPr lang="ru-RU" altLang="ru-RU" sz="2400" dirty="0">
                <a:latin typeface="Times New Roman" panose="02020603050405020304" pitchFamily="18" charset="0"/>
                <a:cs typeface="Times New Roman" panose="02020603050405020304" pitchFamily="18" charset="0"/>
              </a:rPr>
              <a:t> Ребенок сидит за столом. На стол напротив ребенка кладут одну </a:t>
            </a:r>
            <a:r>
              <a:rPr lang="ru-RU" altLang="ru-RU" sz="2400" dirty="0" smtClean="0">
                <a:latin typeface="Times New Roman" panose="02020603050405020304" pitchFamily="18" charset="0"/>
                <a:cs typeface="Times New Roman" panose="02020603050405020304" pitchFamily="18" charset="0"/>
              </a:rPr>
              <a:t>гусениц</a:t>
            </a:r>
            <a:r>
              <a:rPr lang="ru-RU" altLang="ru-RU" sz="2400" dirty="0" smtClean="0">
                <a:latin typeface="Times New Roman" panose="02020603050405020304" pitchFamily="18" charset="0"/>
                <a:cs typeface="Times New Roman" panose="02020603050405020304" pitchFamily="18" charset="0"/>
              </a:rPr>
              <a:t>у</a:t>
            </a:r>
            <a:r>
              <a:rPr lang="ru-RU" altLang="ru-RU" sz="2400" dirty="0">
                <a:latin typeface="Times New Roman" panose="02020603050405020304" pitchFamily="18" charset="0"/>
                <a:cs typeface="Times New Roman" panose="02020603050405020304" pitchFamily="18" charset="0"/>
              </a:rPr>
              <a:t>. Педагог предлагает ребенку подуть на </a:t>
            </a:r>
            <a:r>
              <a:rPr lang="ru-RU" altLang="ru-RU" sz="2400" dirty="0" smtClean="0">
                <a:latin typeface="Times New Roman" panose="02020603050405020304" pitchFamily="18" charset="0"/>
                <a:cs typeface="Times New Roman" panose="02020603050405020304" pitchFamily="18" charset="0"/>
              </a:rPr>
              <a:t>гусениц</a:t>
            </a:r>
            <a:r>
              <a:rPr lang="ru-RU" altLang="ru-RU" sz="2400" dirty="0" smtClean="0">
                <a:latin typeface="Times New Roman" panose="02020603050405020304" pitchFamily="18" charset="0"/>
                <a:cs typeface="Times New Roman" panose="02020603050405020304" pitchFamily="18" charset="0"/>
              </a:rPr>
              <a:t>у</a:t>
            </a:r>
            <a:r>
              <a:rPr lang="ru-RU" altLang="ru-RU" sz="2400" dirty="0">
                <a:latin typeface="Times New Roman" panose="02020603050405020304" pitchFamily="18" charset="0"/>
                <a:cs typeface="Times New Roman" panose="02020603050405020304" pitchFamily="18" charset="0"/>
              </a:rPr>
              <a:t>, чтобы она </a:t>
            </a:r>
            <a:r>
              <a:rPr lang="ru-RU" altLang="ru-RU" sz="2400" dirty="0" smtClean="0">
                <a:latin typeface="Times New Roman" panose="02020603050405020304" pitchFamily="18" charset="0"/>
                <a:cs typeface="Times New Roman" panose="02020603050405020304" pitchFamily="18" charset="0"/>
              </a:rPr>
              <a:t>оттолкнулась</a:t>
            </a:r>
            <a:r>
              <a:rPr lang="ru-RU" altLang="ru-RU" sz="2400" dirty="0" smtClean="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как можно дальше (дуть можно один раз</a:t>
            </a:r>
            <a:r>
              <a:rPr lang="ru-RU" altLang="ru-RU" sz="2400" dirty="0" smtClean="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В </a:t>
            </a:r>
            <a:r>
              <a:rPr lang="ru-RU" altLang="ru-RU" sz="2400" dirty="0">
                <a:latin typeface="Times New Roman" panose="02020603050405020304" pitchFamily="18" charset="0"/>
                <a:cs typeface="Times New Roman" panose="02020603050405020304" pitchFamily="18" charset="0"/>
              </a:rPr>
              <a:t>ходе групповой игры можно устроить соревнование между двумя-тремя детьми: каждый дует на свою </a:t>
            </a:r>
            <a:r>
              <a:rPr lang="ru-RU" altLang="ru-RU" sz="2400" dirty="0" smtClean="0">
                <a:latin typeface="Times New Roman" panose="02020603050405020304" pitchFamily="18" charset="0"/>
                <a:cs typeface="Times New Roman" panose="02020603050405020304" pitchFamily="18" charset="0"/>
              </a:rPr>
              <a:t>гусениц</a:t>
            </a:r>
            <a:r>
              <a:rPr lang="ru-RU" altLang="ru-RU" sz="2400" dirty="0" smtClean="0">
                <a:latin typeface="Times New Roman" panose="02020603050405020304" pitchFamily="18" charset="0"/>
                <a:cs typeface="Times New Roman" panose="02020603050405020304" pitchFamily="18" charset="0"/>
              </a:rPr>
              <a:t>у</a:t>
            </a:r>
            <a:r>
              <a:rPr lang="ru-RU" altLang="ru-RU" sz="2400" dirty="0">
                <a:latin typeface="Times New Roman" panose="02020603050405020304" pitchFamily="18" charset="0"/>
                <a:cs typeface="Times New Roman" panose="02020603050405020304" pitchFamily="18" charset="0"/>
              </a:rPr>
              <a:t>. Побеждает тот, чья </a:t>
            </a:r>
            <a:r>
              <a:rPr lang="ru-RU" altLang="ru-RU" sz="2400" dirty="0" smtClean="0">
                <a:latin typeface="Times New Roman" panose="02020603050405020304" pitchFamily="18" charset="0"/>
                <a:cs typeface="Times New Roman" panose="02020603050405020304" pitchFamily="18" charset="0"/>
              </a:rPr>
              <a:t>гусеница</a:t>
            </a:r>
            <a:r>
              <a:rPr lang="ru-RU" altLang="ru-RU" sz="2400" dirty="0" smtClean="0">
                <a:latin typeface="Times New Roman" panose="02020603050405020304" pitchFamily="18" charset="0"/>
                <a:cs typeface="Times New Roman" panose="02020603050405020304" pitchFamily="18" charset="0"/>
              </a:rPr>
              <a:t> отодвинулась </a:t>
            </a:r>
            <a:r>
              <a:rPr lang="ru-RU" altLang="ru-RU" sz="2400" dirty="0">
                <a:latin typeface="Times New Roman" panose="02020603050405020304" pitchFamily="18" charset="0"/>
                <a:cs typeface="Times New Roman" panose="02020603050405020304" pitchFamily="18" charset="0"/>
              </a:rPr>
              <a:t>дальше. Взрослый следит за тем, чтобы дети не надували щеки, дули только один раз, сильно не напрягались</a:t>
            </a:r>
          </a:p>
          <a:p>
            <a:endParaRPr lang="ru-RU" altLang="ru-RU" dirty="0" smtClean="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667" y="1332914"/>
            <a:ext cx="3749386" cy="4999181"/>
          </a:xfrm>
          <a:prstGeom prst="rect">
            <a:avLst/>
          </a:prstGeom>
        </p:spPr>
      </p:pic>
    </p:spTree>
    <p:extLst>
      <p:ext uri="{BB962C8B-B14F-4D97-AF65-F5344CB8AC3E}">
        <p14:creationId xmlns:p14="http://schemas.microsoft.com/office/powerpoint/2010/main" val="3523394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90625" y="280224"/>
            <a:ext cx="7510030" cy="6888039"/>
          </a:xfrm>
          <a:prstGeom prst="rect">
            <a:avLst/>
          </a:prstGeom>
        </p:spPr>
        <p:txBody>
          <a:bodyPr wrap="square">
            <a:spAutoFit/>
          </a:bodyPr>
          <a:lstStyle/>
          <a:p>
            <a:pPr algn="ctr">
              <a:lnSpc>
                <a:spcPct val="80000"/>
              </a:lnSpc>
            </a:pPr>
            <a:r>
              <a:rPr lang="ru-RU" altLang="ru-RU" sz="2800" b="1" dirty="0" smtClean="0">
                <a:solidFill>
                  <a:srgbClr val="002060"/>
                </a:solidFill>
                <a:latin typeface="Times New Roman" panose="02020603050405020304" pitchFamily="18" charset="0"/>
                <a:cs typeface="Times New Roman" panose="02020603050405020304" pitchFamily="18" charset="0"/>
              </a:rPr>
              <a:t>«Катись карандаш»</a:t>
            </a:r>
          </a:p>
          <a:p>
            <a:pPr>
              <a:lnSpc>
                <a:spcPct val="80000"/>
              </a:lnSpc>
            </a:pPr>
            <a:endParaRPr lang="ru-RU" altLang="ru-RU" sz="2400" b="1" i="1" dirty="0" smtClean="0">
              <a:latin typeface="Times New Roman" panose="02020603050405020304" pitchFamily="18" charset="0"/>
              <a:cs typeface="Times New Roman" panose="02020603050405020304" pitchFamily="18" charset="0"/>
            </a:endParaRPr>
          </a:p>
          <a:p>
            <a:pPr>
              <a:lnSpc>
                <a:spcPct val="80000"/>
              </a:lnSpc>
            </a:pPr>
            <a:r>
              <a:rPr lang="ru-RU" altLang="ru-RU" sz="2400" b="1" i="1" dirty="0" smtClean="0">
                <a:latin typeface="Times New Roman" panose="02020603050405020304" pitchFamily="18" charset="0"/>
                <a:cs typeface="Times New Roman" panose="02020603050405020304" pitchFamily="18" charset="0"/>
              </a:rPr>
              <a:t>Цель</a:t>
            </a:r>
            <a:r>
              <a:rPr lang="ru-RU" altLang="ru-RU" sz="2400" b="1" i="1" dirty="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развитие длительного плавного выдоха; активизация губных мышц.</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Оборудование:</a:t>
            </a:r>
            <a:r>
              <a:rPr lang="ru-RU" altLang="ru-RU" sz="2400" dirty="0">
                <a:latin typeface="Times New Roman" panose="02020603050405020304" pitchFamily="18" charset="0"/>
                <a:cs typeface="Times New Roman" panose="02020603050405020304" pitchFamily="18" charset="0"/>
              </a:rPr>
              <a:t> карандаши с гладкой или ребристой поверхностью.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Ход игры:</a:t>
            </a:r>
            <a:r>
              <a:rPr lang="ru-RU" altLang="ru-RU" sz="2400" dirty="0">
                <a:latin typeface="Times New Roman" panose="02020603050405020304" pitchFamily="18" charset="0"/>
                <a:cs typeface="Times New Roman" panose="02020603050405020304" pitchFamily="18" charset="0"/>
              </a:rPr>
              <a:t> Ребенок сидит за столом. На столе на расстоянии 20 см от ребенка положите карандаш. Сначала взрослый показывает, как с силой дуть на карандаш, чтобы он укатился на противоположный конец стола. Затем предлагает ребенку подуть на карандаш. Второй участник игры ловит карандаш на противоположном конце стола. Можно продолжить игру, сидя напротив друг друга, и перекатывая друг другу карандаш с одного конца стола на другой</a:t>
            </a:r>
            <a:r>
              <a:rPr lang="ru-RU" altLang="ru-RU" sz="2400" dirty="0" smtClean="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Организуя игру в группе, можно устроить соревнование: двое детей сидят за столом, перед ними лежат карандаши. Дуть на карандаш можно только один раз. Побеждает тот, чей карандаш укатился дальше.</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endParaRPr lang="ru-RU" altLang="ru-RU" sz="2400"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140" y="3209112"/>
            <a:ext cx="3508279" cy="22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59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descr="https://cf2.ppt-online.org/files2/slide/q/Q4T8GJYNk9XFPMBm6sKlictrL0HgnfRD7Iu3qZ/slid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16181" y="235673"/>
            <a:ext cx="5888182" cy="5755422"/>
          </a:xfrm>
          <a:prstGeom prst="rect">
            <a:avLst/>
          </a:prstGeom>
        </p:spPr>
        <p:txBody>
          <a:bodyPr wrap="square">
            <a:spAutoFit/>
          </a:bodyPr>
          <a:lstStyle/>
          <a:p>
            <a:pPr algn="just">
              <a:spcBef>
                <a:spcPct val="50000"/>
              </a:spcBef>
            </a:pPr>
            <a:r>
              <a:rPr lang="ru-RU" alt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Речевое дыхание </a:t>
            </a:r>
            <a:r>
              <a:rPr lang="ru-RU" altLang="ru-RU" sz="2800" b="1" i="1" dirty="0">
                <a:latin typeface="Times New Roman" panose="02020603050405020304" pitchFamily="18" charset="0"/>
                <a:cs typeface="Times New Roman" panose="02020603050405020304" pitchFamily="18" charset="0"/>
              </a:rPr>
              <a:t>– </a:t>
            </a:r>
            <a:r>
              <a:rPr lang="ru-RU" altLang="ru-RU" sz="2800" dirty="0">
                <a:latin typeface="Times New Roman" panose="02020603050405020304" pitchFamily="18" charset="0"/>
                <a:cs typeface="Times New Roman" panose="02020603050405020304" pitchFamily="18" charset="0"/>
              </a:rPr>
              <a:t>основа звучащей речи. Источник образования звуков – воздушная струя, выходящая из легких через гортань, глотку, полость рта или носа наружу. Речевое дыхание осуществляется произвольно. Чтобы оно было правильным и осуществлялось в полном объёме необходимо выполнять комплекс дыхательной гимнастики (для каждого нарушения свой определенный).</a:t>
            </a: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9848" t="9899" r="13030" b="6061"/>
          <a:stretch/>
        </p:blipFill>
        <p:spPr>
          <a:xfrm>
            <a:off x="7204363" y="1529017"/>
            <a:ext cx="4371977" cy="3961891"/>
          </a:xfrm>
          <a:prstGeom prst="rect">
            <a:avLst/>
          </a:prstGeom>
        </p:spPr>
      </p:pic>
    </p:spTree>
    <p:extLst>
      <p:ext uri="{BB962C8B-B14F-4D97-AF65-F5344CB8AC3E}">
        <p14:creationId xmlns:p14="http://schemas.microsoft.com/office/powerpoint/2010/main" val="192728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51909" y="568623"/>
            <a:ext cx="5888182" cy="923330"/>
          </a:xfrm>
          <a:prstGeom prst="rect">
            <a:avLst/>
          </a:prstGeom>
        </p:spPr>
        <p:txBody>
          <a:bodyPr wrap="square">
            <a:spAutoFit/>
          </a:bodyPr>
          <a:lstStyle/>
          <a:p>
            <a:pPr algn="ctr">
              <a:spcBef>
                <a:spcPct val="50000"/>
              </a:spcBef>
            </a:pPr>
            <a:r>
              <a:rPr lang="ru-RU" alt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a:t>
            </a:r>
            <a:endParaRPr lang="ru-RU" alt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161310" y="1921818"/>
            <a:ext cx="8506690" cy="1384995"/>
          </a:xfrm>
          <a:prstGeom prst="rect">
            <a:avLst/>
          </a:prstGeom>
          <a:noFill/>
        </p:spPr>
        <p:txBody>
          <a:bodyPr wrap="square" rtlCol="0">
            <a:spAutoFit/>
          </a:bodyPr>
          <a:lstStyle/>
          <a:p>
            <a:pPr algn="just"/>
            <a:r>
              <a:rPr lang="ru-RU" sz="2800" dirty="0" smtClean="0">
                <a:latin typeface="Times New Roman" panose="02020603050405020304" pitchFamily="18" charset="0"/>
                <a:cs typeface="Times New Roman" panose="02020603050405020304" pitchFamily="18" charset="0"/>
              </a:rPr>
              <a:t>Выявление и внедрение организационно – педагогических условий дыхательной гимнастики с детьми ОВЗ в образовательный процесс</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54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2909455" y="2104156"/>
            <a:ext cx="8001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Увеличить объём дыхательного аппарата</a:t>
            </a:r>
          </a:p>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Улучшить чёткость </a:t>
            </a:r>
            <a:r>
              <a:rPr lang="ru-RU" altLang="ru-RU" sz="2800" dirty="0" smtClean="0">
                <a:latin typeface="Times New Roman" panose="02020603050405020304" pitchFamily="18" charset="0"/>
                <a:cs typeface="Times New Roman" panose="02020603050405020304" pitchFamily="18" charset="0"/>
              </a:rPr>
              <a:t>дикции</a:t>
            </a:r>
            <a:endParaRPr lang="ru-RU" altLang="ru-RU"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09455" y="349830"/>
            <a:ext cx="7758545" cy="1754326"/>
          </a:xfrm>
          <a:prstGeom prst="rect">
            <a:avLst/>
          </a:prstGeom>
          <a:noFill/>
        </p:spPr>
        <p:txBody>
          <a:bodyPr wrap="square" rtlCol="0">
            <a:spAutoFit/>
          </a:bodyPr>
          <a:lstStyle/>
          <a:p>
            <a:r>
              <a:rPr 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Задачи дыхательной гимнастики</a:t>
            </a:r>
            <a:endPar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2909455" y="3405501"/>
            <a:ext cx="6858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Сформировать сильный плавный выдох</a:t>
            </a:r>
          </a:p>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Подготовить отдельные элементы для постановки звука</a:t>
            </a:r>
          </a:p>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Научить детей правильно пользоваться полученными навыками и знаниями</a:t>
            </a:r>
          </a:p>
        </p:txBody>
      </p:sp>
    </p:spTree>
    <p:extLst>
      <p:ext uri="{BB962C8B-B14F-4D97-AF65-F5344CB8AC3E}">
        <p14:creationId xmlns:p14="http://schemas.microsoft.com/office/powerpoint/2010/main" val="715717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a:xfrm>
            <a:off x="1981200" y="550863"/>
            <a:ext cx="8229600" cy="1143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Развитие речевого дыхания</a:t>
            </a:r>
            <a:endParaRPr lang="ru-RU" alt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1745673" y="1693864"/>
            <a:ext cx="9199418" cy="3418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altLang="ru-RU" dirty="0" smtClean="0">
                <a:latin typeface="Times New Roman" panose="02020603050405020304" pitchFamily="18" charset="0"/>
                <a:cs typeface="Times New Roman" panose="02020603050405020304" pitchFamily="18" charset="0"/>
              </a:rPr>
              <a:t>         Источником образования звуков речи является воздушная струя, выходящая из легких через гортань, глотку, полость рта или носа наружу. </a:t>
            </a:r>
          </a:p>
          <a:p>
            <a:pPr marL="0" indent="0">
              <a:buNone/>
            </a:pPr>
            <a:r>
              <a:rPr lang="ru-RU" altLang="ru-RU" dirty="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        </a:t>
            </a:r>
            <a:r>
              <a:rPr lang="ru-RU" alt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Правильное речевое дыхание </a:t>
            </a:r>
            <a:r>
              <a:rPr lang="ru-RU" altLang="ru-RU" dirty="0" smtClean="0">
                <a:latin typeface="Times New Roman" panose="02020603050405020304" pitchFamily="18" charset="0"/>
                <a:cs typeface="Times New Roman" panose="02020603050405020304" pitchFamily="18" charset="0"/>
              </a:rPr>
              <a:t>обеспечивает нормальное звукообразование, создает условия для поддержания нормальной громкости речи, четкого соблюдения пауз, сохранения плавности речи и интонационной выразительности. </a:t>
            </a:r>
            <a:br>
              <a:rPr lang="ru-RU" altLang="ru-RU" dirty="0" smtClean="0">
                <a:latin typeface="Times New Roman" panose="02020603050405020304" pitchFamily="18" charset="0"/>
                <a:cs typeface="Times New Roman" panose="02020603050405020304" pitchFamily="18" charset="0"/>
              </a:rPr>
            </a:br>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3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9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1381990" y="1711459"/>
            <a:ext cx="842702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Позднему или неправильному усвоению некоторых звуков</a:t>
            </a:r>
          </a:p>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Нечеткому произношению </a:t>
            </a:r>
            <a:r>
              <a:rPr lang="ru-RU" altLang="ru-RU" sz="2800" dirty="0" smtClean="0">
                <a:latin typeface="Times New Roman" panose="02020603050405020304" pitchFamily="18" charset="0"/>
                <a:cs typeface="Times New Roman" panose="02020603050405020304" pitchFamily="18" charset="0"/>
              </a:rPr>
              <a:t>слов (</a:t>
            </a:r>
            <a:r>
              <a:rPr lang="ru-RU" altLang="ru-RU" sz="2800" dirty="0">
                <a:latin typeface="Times New Roman" panose="02020603050405020304" pitchFamily="18" charset="0"/>
                <a:cs typeface="Times New Roman" panose="02020603050405020304" pitchFamily="18" charset="0"/>
              </a:rPr>
              <a:t>проглатывание окончаний)</a:t>
            </a:r>
          </a:p>
          <a:p>
            <a:pPr marL="457200" indent="-457200" algn="just">
              <a:spcBef>
                <a:spcPct val="50000"/>
              </a:spcBef>
              <a:buFont typeface="Wingdings" panose="05000000000000000000" pitchFamily="2" charset="2"/>
              <a:buChar char="ü"/>
            </a:pPr>
            <a:r>
              <a:rPr lang="ru-RU" altLang="ru-RU" sz="2800" dirty="0" smtClean="0">
                <a:latin typeface="Times New Roman" panose="02020603050405020304" pitchFamily="18" charset="0"/>
                <a:cs typeface="Times New Roman" panose="02020603050405020304" pitchFamily="18" charset="0"/>
              </a:rPr>
              <a:t>Ускорению </a:t>
            </a:r>
            <a:r>
              <a:rPr lang="ru-RU" altLang="ru-RU" sz="2800" dirty="0">
                <a:latin typeface="Times New Roman" panose="02020603050405020304" pitchFamily="18" charset="0"/>
                <a:cs typeface="Times New Roman" panose="02020603050405020304" pitchFamily="18" charset="0"/>
              </a:rPr>
              <a:t>темпа речи</a:t>
            </a:r>
          </a:p>
          <a:p>
            <a:pPr marL="457200" indent="-457200" algn="just">
              <a:spcBef>
                <a:spcPct val="50000"/>
              </a:spcBef>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Ослаблению громкости голоса</a:t>
            </a:r>
          </a:p>
        </p:txBody>
      </p:sp>
      <p:sp>
        <p:nvSpPr>
          <p:cNvPr id="4" name="TextBox 3"/>
          <p:cNvSpPr txBox="1"/>
          <p:nvPr/>
        </p:nvSpPr>
        <p:spPr>
          <a:xfrm>
            <a:off x="1842654" y="685441"/>
            <a:ext cx="9074727" cy="954107"/>
          </a:xfrm>
          <a:prstGeom prst="rect">
            <a:avLst/>
          </a:prstGeom>
          <a:noFill/>
        </p:spPr>
        <p:txBody>
          <a:bodyPr wrap="square" rtlCol="0">
            <a:spAutoFit/>
          </a:bodyPr>
          <a:lstStyle/>
          <a:p>
            <a:pPr algn="just"/>
            <a:r>
              <a:rPr lang="ru-RU"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работе с детьми с ОВЗ чаще всего встречается неправильное речевое дыхание, которое приводит</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947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0"/>
            <a:ext cx="12192000" cy="6855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546770" y="1030288"/>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Техника выполнения упражнений:</a:t>
            </a:r>
            <a:br>
              <a:rPr lang="ru-RU" alt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alt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2052782" y="2264570"/>
            <a:ext cx="8280400" cy="4886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ru-RU" altLang="ru-RU" dirty="0" smtClean="0">
                <a:latin typeface="Times New Roman" panose="02020603050405020304" pitchFamily="18" charset="0"/>
                <a:cs typeface="Times New Roman" panose="02020603050405020304" pitchFamily="18" charset="0"/>
              </a:rPr>
              <a:t>воздух набирать через нос </a:t>
            </a:r>
          </a:p>
          <a:p>
            <a:pPr algn="just">
              <a:buFont typeface="Wingdings" panose="05000000000000000000" pitchFamily="2" charset="2"/>
              <a:buChar char="ü"/>
            </a:pPr>
            <a:r>
              <a:rPr lang="ru-RU" altLang="ru-RU" dirty="0" smtClean="0">
                <a:latin typeface="Times New Roman" panose="02020603050405020304" pitchFamily="18" charset="0"/>
                <a:cs typeface="Times New Roman" panose="02020603050405020304" pitchFamily="18" charset="0"/>
              </a:rPr>
              <a:t>плечи не поднимать </a:t>
            </a:r>
          </a:p>
          <a:p>
            <a:pPr algn="just">
              <a:buFont typeface="Wingdings" panose="05000000000000000000" pitchFamily="2" charset="2"/>
              <a:buChar char="ü"/>
            </a:pPr>
            <a:r>
              <a:rPr lang="ru-RU" altLang="ru-RU" dirty="0" smtClean="0">
                <a:latin typeface="Times New Roman" panose="02020603050405020304" pitchFamily="18" charset="0"/>
                <a:cs typeface="Times New Roman" panose="02020603050405020304" pitchFamily="18" charset="0"/>
              </a:rPr>
              <a:t>выдох должен быть длительным и плавным </a:t>
            </a:r>
          </a:p>
          <a:p>
            <a:pPr algn="just">
              <a:buFont typeface="Wingdings" panose="05000000000000000000" pitchFamily="2" charset="2"/>
              <a:buChar char="ü"/>
            </a:pPr>
            <a:r>
              <a:rPr lang="ru-RU" altLang="ru-RU" dirty="0" smtClean="0">
                <a:latin typeface="Times New Roman" panose="02020603050405020304" pitchFamily="18" charset="0"/>
                <a:cs typeface="Times New Roman" panose="02020603050405020304" pitchFamily="18" charset="0"/>
              </a:rPr>
              <a:t>необходимо следить, за тем, чтобы не надувались щеки (для начала их можно придерживать руками) </a:t>
            </a:r>
          </a:p>
          <a:p>
            <a:pPr algn="just">
              <a:buFont typeface="Wingdings" panose="05000000000000000000" pitchFamily="2" charset="2"/>
              <a:buChar char="ü"/>
            </a:pPr>
            <a:r>
              <a:rPr lang="ru-RU" altLang="ru-RU" dirty="0" smtClean="0">
                <a:latin typeface="Times New Roman" panose="02020603050405020304" pitchFamily="18" charset="0"/>
                <a:cs typeface="Times New Roman" panose="02020603050405020304" pitchFamily="18" charset="0"/>
              </a:rPr>
              <a:t>нельзя много раз подряд повторять упражнения, так как это может привести к головокружению </a:t>
            </a:r>
          </a:p>
          <a:p>
            <a:endParaRPr lang="ru-RU" altLang="ru-RU" dirty="0"/>
          </a:p>
        </p:txBody>
      </p:sp>
    </p:spTree>
    <p:extLst>
      <p:ext uri="{BB962C8B-B14F-4D97-AF65-F5344CB8AC3E}">
        <p14:creationId xmlns:p14="http://schemas.microsoft.com/office/powerpoint/2010/main" val="375844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s://ds03.infourok.ru/uploads/ex/0763/00025152-2a174b9c/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2"/>
            <a:ext cx="121962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1136074" y="2001838"/>
            <a:ext cx="9753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alt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alt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58981" y="282388"/>
            <a:ext cx="11115575" cy="1938992"/>
          </a:xfrm>
          <a:prstGeom prst="rect">
            <a:avLst/>
          </a:prstGeom>
        </p:spPr>
        <p:txBody>
          <a:bodyPr wrap="square">
            <a:spAutoFit/>
          </a:bodyPr>
          <a:lstStyle/>
          <a:p>
            <a:r>
              <a:rPr lang="ru-RU" alt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Примеры </a:t>
            </a:r>
            <a:r>
              <a:rPr lang="ru-RU" alt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дыхательных упражнений </a:t>
            </a:r>
            <a:r>
              <a:rPr lang="ru-RU" alt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детей дошкольного возраста с нарушениями </a:t>
            </a:r>
            <a:r>
              <a:rPr lang="ru-RU" alt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речи</a:t>
            </a:r>
            <a:r>
              <a:rPr lang="ru-RU" alt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alt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4000" dirty="0"/>
          </a:p>
        </p:txBody>
      </p:sp>
      <p:sp>
        <p:nvSpPr>
          <p:cNvPr id="6" name="Прямоугольник 5"/>
          <p:cNvSpPr/>
          <p:nvPr/>
        </p:nvSpPr>
        <p:spPr>
          <a:xfrm>
            <a:off x="1524000" y="1684388"/>
            <a:ext cx="4849089" cy="5115246"/>
          </a:xfrm>
          <a:prstGeom prst="rect">
            <a:avLst/>
          </a:prstGeom>
        </p:spPr>
        <p:txBody>
          <a:bodyPr wrap="square">
            <a:spAutoFit/>
          </a:bodyPr>
          <a:lstStyle/>
          <a:p>
            <a:pPr algn="ctr">
              <a:lnSpc>
                <a:spcPct val="80000"/>
              </a:lnSpc>
            </a:pPr>
            <a:r>
              <a:rPr lang="ru-RU" altLang="ru-RU" sz="2800" b="1" dirty="0">
                <a:solidFill>
                  <a:srgbClr val="002060"/>
                </a:solidFill>
                <a:latin typeface="Times New Roman" panose="02020603050405020304" pitchFamily="18" charset="0"/>
                <a:cs typeface="Times New Roman" panose="02020603050405020304" pitchFamily="18" charset="0"/>
              </a:rPr>
              <a:t>«Сдуй снежинку</a:t>
            </a:r>
            <a:r>
              <a:rPr lang="ru-RU" altLang="ru-RU" sz="2800" b="1" dirty="0" smtClean="0">
                <a:solidFill>
                  <a:srgbClr val="002060"/>
                </a:solidFill>
                <a:latin typeface="Times New Roman" panose="02020603050405020304" pitchFamily="18" charset="0"/>
                <a:cs typeface="Times New Roman" panose="02020603050405020304" pitchFamily="18" charset="0"/>
              </a:rPr>
              <a:t>»</a:t>
            </a:r>
            <a:endParaRPr lang="ru-RU" altLang="ru-RU" sz="2800" dirty="0">
              <a:solidFill>
                <a:srgbClr val="002060"/>
              </a:solidFill>
              <a:latin typeface="Times New Roman" panose="02020603050405020304" pitchFamily="18" charset="0"/>
              <a:cs typeface="Times New Roman" panose="02020603050405020304" pitchFamily="18" charset="0"/>
            </a:endParaRPr>
          </a:p>
          <a:p>
            <a:pPr>
              <a:lnSpc>
                <a:spcPct val="80000"/>
              </a:lnSpc>
            </a:pP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Цель:</a:t>
            </a:r>
            <a:r>
              <a:rPr lang="ru-RU" altLang="ru-RU" sz="2400" dirty="0">
                <a:latin typeface="Times New Roman" panose="02020603050405020304" pitchFamily="18" charset="0"/>
                <a:cs typeface="Times New Roman" panose="02020603050405020304" pitchFamily="18" charset="0"/>
              </a:rPr>
              <a:t> формирование плавного длительного выдоха; активизация губных мышц.</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Оборудование:</a:t>
            </a:r>
            <a:r>
              <a:rPr lang="ru-RU" altLang="ru-RU" sz="2400" dirty="0">
                <a:latin typeface="Times New Roman" panose="02020603050405020304" pitchFamily="18" charset="0"/>
                <a:cs typeface="Times New Roman" panose="02020603050405020304" pitchFamily="18" charset="0"/>
              </a:rPr>
              <a:t> кусочки ваты, снежинки</a:t>
            </a:r>
            <a:br>
              <a:rPr lang="ru-RU" altLang="ru-RU" sz="2400" dirty="0">
                <a:latin typeface="Times New Roman" panose="02020603050405020304" pitchFamily="18" charset="0"/>
                <a:cs typeface="Times New Roman" panose="02020603050405020304" pitchFamily="18" charset="0"/>
              </a:rPr>
            </a:br>
            <a:r>
              <a:rPr lang="ru-RU" altLang="ru-RU" sz="2400" b="1" i="1" dirty="0">
                <a:latin typeface="Times New Roman" panose="02020603050405020304" pitchFamily="18" charset="0"/>
                <a:cs typeface="Times New Roman" panose="02020603050405020304" pitchFamily="18" charset="0"/>
              </a:rPr>
              <a:t>Ход игры: </a:t>
            </a:r>
            <a:r>
              <a:rPr lang="ru-RU" altLang="ru-RU" sz="2400" dirty="0">
                <a:latin typeface="Times New Roman" panose="02020603050405020304" pitchFamily="18" charset="0"/>
                <a:cs typeface="Times New Roman" panose="02020603050405020304" pitchFamily="18" charset="0"/>
              </a:rPr>
              <a:t>Педагог раскладывает на столе кусочки ваты, напоминает детям про зиму.</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Представьте, что сейчас зима. На улице снежок падает. Давайте подуем на снежинки!</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
            </a:r>
            <a:br>
              <a:rPr lang="ru-RU" altLang="ru-RU" sz="2400" dirty="0">
                <a:latin typeface="Times New Roman" panose="02020603050405020304" pitchFamily="18" charset="0"/>
                <a:cs typeface="Times New Roman" panose="02020603050405020304" pitchFamily="18" charset="0"/>
              </a:rPr>
            </a:br>
            <a:endParaRPr lang="ru-RU" altLang="ru-RU" sz="2400" dirty="0">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2070" y="1655320"/>
            <a:ext cx="4038600" cy="4525963"/>
          </a:xfrm>
          <a:prstGeom prst="rect">
            <a:avLst/>
          </a:prstGeom>
        </p:spPr>
      </p:pic>
    </p:spTree>
    <p:extLst>
      <p:ext uri="{BB962C8B-B14F-4D97-AF65-F5344CB8AC3E}">
        <p14:creationId xmlns:p14="http://schemas.microsoft.com/office/powerpoint/2010/main" val="1118028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515</Words>
  <Application>Microsoft Office PowerPoint</Application>
  <PresentationFormat>Широкоэкранный</PresentationFormat>
  <Paragraphs>70</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55</cp:revision>
  <dcterms:created xsi:type="dcterms:W3CDTF">2021-04-28T14:03:05Z</dcterms:created>
  <dcterms:modified xsi:type="dcterms:W3CDTF">2021-04-29T03:47:12Z</dcterms:modified>
</cp:coreProperties>
</file>